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71"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Assistant" pitchFamily="2" charset="-79"/>
      <p:regular r:id="rId18"/>
      <p:bold r:id="rId19"/>
    </p:embeddedFont>
    <p:embeddedFont>
      <p:font typeface="Assistant Bold" charset="-79"/>
      <p:regular r:id="rId20"/>
    </p:embeddedFont>
    <p:embeddedFont>
      <p:font typeface="Century Expanded" panose="020B0604020202020204" charset="0"/>
      <p:regular r:id="rId21"/>
    </p:embeddedFont>
    <p:embeddedFont>
      <p:font typeface="Century Expanded Bold" panose="020B0604020202020204" charset="0"/>
      <p:regular r:id="rId22"/>
    </p:embeddedFont>
    <p:embeddedFont>
      <p:font typeface="Didot LP Display" panose="020B0604020202020204" charset="0"/>
      <p:regular r:id="rId23"/>
    </p:embeddedFont>
    <p:embeddedFont>
      <p:font typeface="Hatton" panose="020B0604020202020204" charset="0"/>
      <p:regular r:id="rId24"/>
    </p:embeddedFont>
    <p:embeddedFont>
      <p:font typeface="Hatton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447" autoAdjust="0"/>
  </p:normalViewPr>
  <p:slideViewPr>
    <p:cSldViewPr>
      <p:cViewPr>
        <p:scale>
          <a:sx n="33" d="100"/>
          <a:sy n="33" d="100"/>
        </p:scale>
        <p:origin x="1300" y="3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E01B4-B3E8-47B1-8BBE-B45C481E7B9A}" type="datetimeFigureOut">
              <a:rPr lang="en-IN" smtClean="0"/>
              <a:t>15-09-2025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DBC37-7090-477E-AD2E-562A3957305B}" type="slidenum">
              <a:rPr lang="en-IN" smtClean="0"/>
              <a:t>‹#›</a:t>
            </a:fld>
            <a:endParaRPr lang="en-IN"/>
          </a:p>
        </p:txBody>
      </p:sp>
    </p:spTree>
    <p:extLst>
      <p:ext uri="{BB962C8B-B14F-4D97-AF65-F5344CB8AC3E}">
        <p14:creationId xmlns:p14="http://schemas.microsoft.com/office/powerpoint/2010/main" val="409982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25DBC37-7090-477E-AD2E-562A3957305B}" type="slidenum">
              <a:rPr lang="en-IN" smtClean="0"/>
              <a:t>7</a:t>
            </a:fld>
            <a:endParaRPr lang="en-IN"/>
          </a:p>
        </p:txBody>
      </p:sp>
    </p:spTree>
    <p:extLst>
      <p:ext uri="{BB962C8B-B14F-4D97-AF65-F5344CB8AC3E}">
        <p14:creationId xmlns:p14="http://schemas.microsoft.com/office/powerpoint/2010/main" val="251801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425DBC37-7090-477E-AD2E-562A3957305B}" type="slidenum">
              <a:rPr lang="en-IN" smtClean="0"/>
              <a:t>8</a:t>
            </a:fld>
            <a:endParaRPr lang="en-IN"/>
          </a:p>
        </p:txBody>
      </p:sp>
    </p:spTree>
    <p:extLst>
      <p:ext uri="{BB962C8B-B14F-4D97-AF65-F5344CB8AC3E}">
        <p14:creationId xmlns:p14="http://schemas.microsoft.com/office/powerpoint/2010/main" val="239641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2488-2739-486E-C212-8824F2AAE05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D7E4931-19AA-307A-F330-1D50A858EE7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en-IN" dirty="0"/>
          </a:p>
        </p:txBody>
      </p:sp>
      <p:sp>
        <p:nvSpPr>
          <p:cNvPr id="7" name="TextBox 7">
            <a:extLst>
              <a:ext uri="{FF2B5EF4-FFF2-40B4-BE49-F238E27FC236}">
                <a16:creationId xmlns:a16="http://schemas.microsoft.com/office/drawing/2014/main" id="{206D1E18-B66B-865E-5CDC-D2DAE4F80193}"/>
              </a:ext>
            </a:extLst>
          </p:cNvPr>
          <p:cNvSpPr txBox="1"/>
          <p:nvPr/>
        </p:nvSpPr>
        <p:spPr>
          <a:xfrm>
            <a:off x="1749966" y="1267731"/>
            <a:ext cx="8166333" cy="745376"/>
          </a:xfrm>
          <a:prstGeom prst="rect">
            <a:avLst/>
          </a:prstGeom>
        </p:spPr>
        <p:txBody>
          <a:bodyPr lIns="0" tIns="0" rIns="0" bIns="0" rtlCol="0" anchor="t">
            <a:spAutoFit/>
          </a:bodyPr>
          <a:lstStyle/>
          <a:p>
            <a:pPr algn="l">
              <a:lnSpc>
                <a:spcPts val="5999"/>
              </a:lnSpc>
            </a:pPr>
            <a:endParaRPr/>
          </a:p>
        </p:txBody>
      </p:sp>
      <p:sp>
        <p:nvSpPr>
          <p:cNvPr id="9" name="Freeform 8">
            <a:extLst>
              <a:ext uri="{FF2B5EF4-FFF2-40B4-BE49-F238E27FC236}">
                <a16:creationId xmlns:a16="http://schemas.microsoft.com/office/drawing/2014/main" id="{7C4F7CF5-3F73-1BC0-CDE4-61E4BCB0D9B1}"/>
              </a:ext>
            </a:extLst>
          </p:cNvPr>
          <p:cNvSpPr/>
          <p:nvPr/>
        </p:nvSpPr>
        <p:spPr>
          <a:xfrm>
            <a:off x="730217" y="2628900"/>
            <a:ext cx="5899183" cy="5844052"/>
          </a:xfrm>
          <a:custGeom>
            <a:avLst/>
            <a:gdLst/>
            <a:ahLst/>
            <a:cxnLst/>
            <a:rect l="l" t="t" r="r" b="b"/>
            <a:pathLst>
              <a:path w="7215652" h="7215652">
                <a:moveTo>
                  <a:pt x="0" y="0"/>
                </a:moveTo>
                <a:lnTo>
                  <a:pt x="7215652" y="0"/>
                </a:lnTo>
                <a:lnTo>
                  <a:pt x="7215652" y="7215652"/>
                </a:lnTo>
                <a:lnTo>
                  <a:pt x="0" y="7215652"/>
                </a:lnTo>
                <a:lnTo>
                  <a:pt x="0" y="0"/>
                </a:lnTo>
                <a:close/>
              </a:path>
            </a:pathLst>
          </a:custGeom>
          <a:blipFill>
            <a:blip r:embed="rId3"/>
            <a:stretch>
              <a:fillRect/>
            </a:stretch>
          </a:blipFill>
        </p:spPr>
      </p:sp>
      <p:sp>
        <p:nvSpPr>
          <p:cNvPr id="11" name="TextBox 10">
            <a:extLst>
              <a:ext uri="{FF2B5EF4-FFF2-40B4-BE49-F238E27FC236}">
                <a16:creationId xmlns:a16="http://schemas.microsoft.com/office/drawing/2014/main" id="{8F15B672-5E73-609A-18F6-1F79E6CFDC3A}"/>
              </a:ext>
            </a:extLst>
          </p:cNvPr>
          <p:cNvSpPr txBox="1"/>
          <p:nvPr/>
        </p:nvSpPr>
        <p:spPr>
          <a:xfrm>
            <a:off x="7374421" y="3031892"/>
            <a:ext cx="6603461" cy="6236323"/>
          </a:xfrm>
          <a:prstGeom prst="rect">
            <a:avLst/>
          </a:prstGeom>
          <a:noFill/>
        </p:spPr>
        <p:txBody>
          <a:bodyPr wrap="square">
            <a:spAutoFit/>
          </a:bodyPr>
          <a:lstStyle/>
          <a:p>
            <a:pPr marL="0" lvl="0" indent="0">
              <a:lnSpc>
                <a:spcPts val="12154"/>
              </a:lnSpc>
              <a:spcBef>
                <a:spcPct val="0"/>
              </a:spcBef>
            </a:pPr>
            <a:r>
              <a:rPr lang="en-US" sz="7200" dirty="0">
                <a:solidFill>
                  <a:srgbClr val="0D53B5"/>
                </a:solidFill>
                <a:latin typeface="Didot LP Display"/>
                <a:ea typeface="Didot LP Display"/>
                <a:cs typeface="Didot LP Display"/>
                <a:sym typeface="Didot LP Display"/>
              </a:rPr>
              <a:t>SOCIAL SCIENCES STUDY CENTRE</a:t>
            </a:r>
          </a:p>
        </p:txBody>
      </p:sp>
      <p:sp>
        <p:nvSpPr>
          <p:cNvPr id="12" name="TextBox 9">
            <a:extLst>
              <a:ext uri="{FF2B5EF4-FFF2-40B4-BE49-F238E27FC236}">
                <a16:creationId xmlns:a16="http://schemas.microsoft.com/office/drawing/2014/main" id="{DB0972BE-7AAC-7567-BF02-AAFA42724DB4}"/>
              </a:ext>
            </a:extLst>
          </p:cNvPr>
          <p:cNvSpPr txBox="1"/>
          <p:nvPr/>
        </p:nvSpPr>
        <p:spPr>
          <a:xfrm>
            <a:off x="7374421" y="1640419"/>
            <a:ext cx="9525000" cy="1498487"/>
          </a:xfrm>
          <a:prstGeom prst="rect">
            <a:avLst/>
          </a:prstGeom>
        </p:spPr>
        <p:txBody>
          <a:bodyPr wrap="square" lIns="0" tIns="0" rIns="0" bIns="0" rtlCol="0" anchor="t">
            <a:spAutoFit/>
          </a:bodyPr>
          <a:lstStyle/>
          <a:p>
            <a:pPr algn="ctr">
              <a:lnSpc>
                <a:spcPts val="12299"/>
              </a:lnSpc>
              <a:spcBef>
                <a:spcPct val="0"/>
              </a:spcBef>
            </a:pPr>
            <a:r>
              <a:rPr lang="en-US" sz="8199" dirty="0">
                <a:solidFill>
                  <a:srgbClr val="FA7E05"/>
                </a:solidFill>
                <a:latin typeface="Didot LP Display"/>
                <a:ea typeface="Didot LP Display"/>
                <a:cs typeface="Didot LP Display"/>
                <a:sym typeface="Didot LP Display"/>
              </a:rPr>
              <a:t>JNANA PRABODHINI</a:t>
            </a:r>
          </a:p>
        </p:txBody>
      </p:sp>
      <p:sp>
        <p:nvSpPr>
          <p:cNvPr id="13" name="TextBox 9">
            <a:extLst>
              <a:ext uri="{FF2B5EF4-FFF2-40B4-BE49-F238E27FC236}">
                <a16:creationId xmlns:a16="http://schemas.microsoft.com/office/drawing/2014/main" id="{EEAC8D11-83B8-9027-B1BB-234E2303BF8F}"/>
              </a:ext>
            </a:extLst>
          </p:cNvPr>
          <p:cNvSpPr txBox="1"/>
          <p:nvPr/>
        </p:nvSpPr>
        <p:spPr>
          <a:xfrm>
            <a:off x="2731041" y="114300"/>
            <a:ext cx="12825917" cy="1436932"/>
          </a:xfrm>
          <a:prstGeom prst="rect">
            <a:avLst/>
          </a:prstGeom>
        </p:spPr>
        <p:txBody>
          <a:bodyPr wrap="square" lIns="0" tIns="0" rIns="0" bIns="0" rtlCol="0" anchor="t">
            <a:spAutoFit/>
          </a:bodyPr>
          <a:lstStyle/>
          <a:p>
            <a:pPr algn="ctr">
              <a:lnSpc>
                <a:spcPts val="12299"/>
              </a:lnSpc>
              <a:spcBef>
                <a:spcPct val="0"/>
              </a:spcBef>
            </a:pPr>
            <a:r>
              <a:rPr lang="en-US" sz="6600" dirty="0">
                <a:solidFill>
                  <a:schemeClr val="accent3">
                    <a:lumMod val="75000"/>
                  </a:schemeClr>
                </a:solidFill>
                <a:latin typeface="Didot LP Display"/>
                <a:ea typeface="Didot LP Display"/>
                <a:cs typeface="Didot LP Display"/>
                <a:sym typeface="Didot LP Display"/>
              </a:rPr>
              <a:t>ANNUAL WORK REPORT 2024-25</a:t>
            </a:r>
          </a:p>
        </p:txBody>
      </p:sp>
    </p:spTree>
    <p:extLst>
      <p:ext uri="{BB962C8B-B14F-4D97-AF65-F5344CB8AC3E}">
        <p14:creationId xmlns:p14="http://schemas.microsoft.com/office/powerpoint/2010/main" val="323106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6863836" y="636827"/>
            <a:ext cx="12319390" cy="923903"/>
          </a:xfrm>
          <a:prstGeom prst="rect">
            <a:avLst/>
          </a:prstGeom>
        </p:spPr>
        <p:txBody>
          <a:bodyPr lIns="0" tIns="0" rIns="0" bIns="0" rtlCol="0" anchor="t">
            <a:spAutoFit/>
          </a:bodyPr>
          <a:lstStyle/>
          <a:p>
            <a:pPr algn="l">
              <a:lnSpc>
                <a:spcPts val="6600"/>
              </a:lnSpc>
            </a:pPr>
            <a:r>
              <a:rPr lang="en-US" sz="6000">
                <a:solidFill>
                  <a:srgbClr val="004AAD"/>
                </a:solidFill>
                <a:latin typeface="Hatton"/>
                <a:ea typeface="Hatton"/>
                <a:cs typeface="Hatton"/>
                <a:sym typeface="Hatton"/>
              </a:rPr>
              <a:t>WORKSHOPS &amp; SESSIONS</a:t>
            </a:r>
          </a:p>
        </p:txBody>
      </p:sp>
      <p:sp>
        <p:nvSpPr>
          <p:cNvPr id="4" name="TextBox 4"/>
          <p:cNvSpPr txBox="1"/>
          <p:nvPr/>
        </p:nvSpPr>
        <p:spPr>
          <a:xfrm>
            <a:off x="19050" y="727086"/>
            <a:ext cx="1360231"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09</a:t>
            </a:r>
          </a:p>
        </p:txBody>
      </p:sp>
      <p:sp>
        <p:nvSpPr>
          <p:cNvPr id="5" name="TextBox 5"/>
          <p:cNvSpPr txBox="1"/>
          <p:nvPr/>
        </p:nvSpPr>
        <p:spPr>
          <a:xfrm>
            <a:off x="6976678" y="1769228"/>
            <a:ext cx="10649159" cy="2209646"/>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Union Budget Analysis –</a:t>
            </a:r>
          </a:p>
          <a:p>
            <a:pPr algn="l">
              <a:lnSpc>
                <a:spcPts val="2519"/>
              </a:lnSpc>
              <a:spcBef>
                <a:spcPct val="0"/>
              </a:spcBef>
            </a:pPr>
            <a:r>
              <a:rPr lang="en-US" sz="2099" b="1" spc="104">
                <a:solidFill>
                  <a:srgbClr val="004AAD"/>
                </a:solidFill>
                <a:latin typeface="Century Expanded Bold"/>
                <a:ea typeface="Century Expanded Bold"/>
                <a:cs typeface="Century Expanded Bold"/>
                <a:sym typeface="Century Expanded Bold"/>
              </a:rPr>
              <a:t>a. The first session, Unlocking Budget, was conducted on 10th August 2024 by Mr. Piyush Ozarde and Ms. Vaibhavi Pingale, with 41 participants.</a:t>
            </a:r>
          </a:p>
          <a:p>
            <a:pPr algn="l">
              <a:lnSpc>
                <a:spcPts val="2519"/>
              </a:lnSpc>
              <a:spcBef>
                <a:spcPct val="0"/>
              </a:spcBef>
            </a:pPr>
            <a:r>
              <a:rPr lang="en-US" sz="2099" b="1" spc="104">
                <a:solidFill>
                  <a:srgbClr val="004AAD"/>
                </a:solidFill>
                <a:latin typeface="Century Expanded Bold"/>
                <a:ea typeface="Century Expanded Bold"/>
                <a:cs typeface="Century Expanded Bold"/>
                <a:sym typeface="Century Expanded Bold"/>
              </a:rPr>
              <a:t>b. An activity-based workshop was held on 2nd February 2025, attended by 22 students.</a:t>
            </a:r>
          </a:p>
          <a:p>
            <a:pPr algn="l">
              <a:lnSpc>
                <a:spcPts val="2519"/>
              </a:lnSpc>
              <a:spcBef>
                <a:spcPct val="0"/>
              </a:spcBef>
            </a:pPr>
            <a:r>
              <a:rPr lang="en-US" sz="2099" b="1" spc="104">
                <a:solidFill>
                  <a:srgbClr val="004AAD"/>
                </a:solidFill>
                <a:latin typeface="Century Expanded Bold"/>
                <a:ea typeface="Century Expanded Bold"/>
                <a:cs typeface="Century Expanded Bold"/>
                <a:sym typeface="Century Expanded Bold"/>
              </a:rPr>
              <a:t>c. A follow-up session on 23rd February 2025 featured student presentations on various aspects of the Union Budget and had 15 participants.</a:t>
            </a:r>
          </a:p>
        </p:txBody>
      </p:sp>
      <p:sp>
        <p:nvSpPr>
          <p:cNvPr id="6" name="TextBox 6"/>
          <p:cNvSpPr txBox="1"/>
          <p:nvPr/>
        </p:nvSpPr>
        <p:spPr>
          <a:xfrm>
            <a:off x="6272599" y="1722631"/>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1</a:t>
            </a:r>
          </a:p>
        </p:txBody>
      </p:sp>
      <p:sp>
        <p:nvSpPr>
          <p:cNvPr id="7" name="Freeform 7"/>
          <p:cNvSpPr/>
          <p:nvPr/>
        </p:nvSpPr>
        <p:spPr>
          <a:xfrm>
            <a:off x="6299715" y="1722631"/>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6272599" y="4197948"/>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2</a:t>
            </a:r>
          </a:p>
        </p:txBody>
      </p:sp>
      <p:sp>
        <p:nvSpPr>
          <p:cNvPr id="9" name="Freeform 9"/>
          <p:cNvSpPr/>
          <p:nvPr/>
        </p:nvSpPr>
        <p:spPr>
          <a:xfrm>
            <a:off x="6299715" y="4197948"/>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6272599" y="5681857"/>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3</a:t>
            </a:r>
          </a:p>
        </p:txBody>
      </p:sp>
      <p:sp>
        <p:nvSpPr>
          <p:cNvPr id="11" name="Freeform 11"/>
          <p:cNvSpPr/>
          <p:nvPr/>
        </p:nvSpPr>
        <p:spPr>
          <a:xfrm>
            <a:off x="6299715" y="5681857"/>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6272599" y="7078599"/>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4</a:t>
            </a:r>
          </a:p>
        </p:txBody>
      </p:sp>
      <p:sp>
        <p:nvSpPr>
          <p:cNvPr id="13" name="Freeform 13"/>
          <p:cNvSpPr/>
          <p:nvPr/>
        </p:nvSpPr>
        <p:spPr>
          <a:xfrm>
            <a:off x="6307782" y="7059549"/>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a:grpSpLocks noChangeAspect="1"/>
          </p:cNvGrpSpPr>
          <p:nvPr/>
        </p:nvGrpSpPr>
        <p:grpSpPr>
          <a:xfrm>
            <a:off x="0" y="1626138"/>
            <a:ext cx="5943600" cy="8013162"/>
            <a:chOff x="0" y="0"/>
            <a:chExt cx="6350000" cy="9525000"/>
          </a:xfrm>
        </p:grpSpPr>
        <p:sp>
          <p:nvSpPr>
            <p:cNvPr id="15" name="Freeform 1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28125" r="-28125"/>
              </a:stretch>
            </a:blipFill>
          </p:spPr>
        </p:sp>
      </p:grpSp>
      <p:sp>
        <p:nvSpPr>
          <p:cNvPr id="16" name="TextBox 16"/>
          <p:cNvSpPr txBox="1"/>
          <p:nvPr/>
        </p:nvSpPr>
        <p:spPr>
          <a:xfrm>
            <a:off x="6976678" y="4243670"/>
            <a:ext cx="10282622" cy="1266825"/>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Sacred Economics</a:t>
            </a:r>
            <a:r>
              <a:rPr lang="en-US" sz="2099" b="1" spc="104">
                <a:solidFill>
                  <a:srgbClr val="004AAD"/>
                </a:solidFill>
                <a:latin typeface="Century Expanded Bold"/>
                <a:ea typeface="Century Expanded Bold"/>
                <a:cs typeface="Century Expanded Bold"/>
                <a:sym typeface="Century Expanded Bold"/>
              </a:rPr>
              <a:t> – On 1st September 2024, Mr. Amol Phalke gave presentation on the book Sacred Economics by Charles Eisenstein as part of the ‘Sustainable Development Exhibition’ lecture series organized by G. Vasudev of Vivekananda Kendra.</a:t>
            </a:r>
          </a:p>
        </p:txBody>
      </p:sp>
      <p:sp>
        <p:nvSpPr>
          <p:cNvPr id="17" name="TextBox 17"/>
          <p:cNvSpPr txBox="1"/>
          <p:nvPr/>
        </p:nvSpPr>
        <p:spPr>
          <a:xfrm>
            <a:off x="6976678" y="5805682"/>
            <a:ext cx="10282622" cy="952434"/>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Jnana Prabodhini Institute of Psychology </a:t>
            </a:r>
            <a:r>
              <a:rPr lang="en-US" sz="2099" b="1" spc="104">
                <a:solidFill>
                  <a:srgbClr val="004AAD"/>
                </a:solidFill>
                <a:latin typeface="Century Expanded Bold"/>
                <a:ea typeface="Century Expanded Bold"/>
                <a:cs typeface="Century Expanded Bold"/>
                <a:sym typeface="Century Expanded Bold"/>
              </a:rPr>
              <a:t> - On 4th September 2024, Mr. Amol Phalke conducted a 2-hour session on SWOT Analysis for students of the PG Diploma in School Psychology, Institute of Pyschology</a:t>
            </a:r>
          </a:p>
        </p:txBody>
      </p:sp>
      <p:sp>
        <p:nvSpPr>
          <p:cNvPr id="18" name="TextBox 18"/>
          <p:cNvSpPr txBox="1"/>
          <p:nvPr/>
        </p:nvSpPr>
        <p:spPr>
          <a:xfrm>
            <a:off x="6957628" y="7116699"/>
            <a:ext cx="10863792" cy="2523949"/>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Social Responsibility and Teamwork</a:t>
            </a:r>
            <a:r>
              <a:rPr lang="en-US" sz="2099" b="1" spc="104">
                <a:solidFill>
                  <a:srgbClr val="004AAD"/>
                </a:solidFill>
                <a:latin typeface="Century Expanded Bold"/>
                <a:ea typeface="Century Expanded Bold"/>
                <a:cs typeface="Century Expanded Bold"/>
                <a:sym typeface="Century Expanded Bold"/>
              </a:rPr>
              <a:t> – A four-hour workshop on Social Responsibility and Teamwork was conducted on 23rd September 2024 for the Centre for Social Action, Christ University, Pune. The workshop was attended by the student leadership team comprising 24 students (heads, sub-heads, and mentors from various cohorts – Education and Skill Development, Health, Hygiene and Wellbeing, Environmental Sustainability, Social Entrepreneurship, Media and Advocacy, and the Child Sponsorship Program) along with 2 mentors. The session was conducted by Mr. Amol Phalke and Dr. Deepak Gupte.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1219205" y="6594643"/>
            <a:ext cx="9573285" cy="1266737"/>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Mukta Vidya Kendra</a:t>
            </a:r>
            <a:r>
              <a:rPr lang="en-US" sz="2099" b="1" spc="104">
                <a:solidFill>
                  <a:srgbClr val="004AAD"/>
                </a:solidFill>
                <a:latin typeface="Century Expanded Bold"/>
                <a:ea typeface="Century Expanded Bold"/>
                <a:cs typeface="Century Expanded Bold"/>
                <a:sym typeface="Century Expanded Bold"/>
              </a:rPr>
              <a:t> – In the Futurology study course organised by the Open Learning Centre, Jnana Prabodhini, Mr. Amol Phalke conducted sessions on Logical Framework Analysis and Introduction to Critical Thinking in February 2025.</a:t>
            </a:r>
          </a:p>
        </p:txBody>
      </p:sp>
      <p:grpSp>
        <p:nvGrpSpPr>
          <p:cNvPr id="4" name="Group 4"/>
          <p:cNvGrpSpPr>
            <a:grpSpLocks noChangeAspect="1"/>
          </p:cNvGrpSpPr>
          <p:nvPr/>
        </p:nvGrpSpPr>
        <p:grpSpPr>
          <a:xfrm>
            <a:off x="12268200" y="1790700"/>
            <a:ext cx="6019800" cy="7567972"/>
            <a:chOff x="0" y="0"/>
            <a:chExt cx="6350000" cy="9525000"/>
          </a:xfrm>
        </p:grpSpPr>
        <p:sp>
          <p:nvSpPr>
            <p:cNvPr id="5" name="Freeform 5"/>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t="-31" b="-31"/>
              </a:stretch>
            </a:blipFill>
          </p:spPr>
        </p:sp>
      </p:grpSp>
      <p:sp>
        <p:nvSpPr>
          <p:cNvPr id="6" name="TextBox 6"/>
          <p:cNvSpPr txBox="1"/>
          <p:nvPr/>
        </p:nvSpPr>
        <p:spPr>
          <a:xfrm>
            <a:off x="1028700" y="710732"/>
            <a:ext cx="12319390" cy="923903"/>
          </a:xfrm>
          <a:prstGeom prst="rect">
            <a:avLst/>
          </a:prstGeom>
        </p:spPr>
        <p:txBody>
          <a:bodyPr lIns="0" tIns="0" rIns="0" bIns="0" rtlCol="0" anchor="t">
            <a:spAutoFit/>
          </a:bodyPr>
          <a:lstStyle/>
          <a:p>
            <a:pPr algn="l">
              <a:lnSpc>
                <a:spcPts val="6600"/>
              </a:lnSpc>
            </a:pPr>
            <a:r>
              <a:rPr lang="en-US" sz="6000">
                <a:solidFill>
                  <a:srgbClr val="004AAD"/>
                </a:solidFill>
                <a:latin typeface="Hatton"/>
                <a:ea typeface="Hatton"/>
                <a:cs typeface="Hatton"/>
                <a:sym typeface="Hatton"/>
              </a:rPr>
              <a:t>WORKSHOPS &amp; SESSIONS</a:t>
            </a:r>
          </a:p>
        </p:txBody>
      </p:sp>
      <p:sp>
        <p:nvSpPr>
          <p:cNvPr id="7" name="TextBox 7"/>
          <p:cNvSpPr txBox="1"/>
          <p:nvPr/>
        </p:nvSpPr>
        <p:spPr>
          <a:xfrm>
            <a:off x="464579" y="2128610"/>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5</a:t>
            </a:r>
          </a:p>
        </p:txBody>
      </p:sp>
      <p:sp>
        <p:nvSpPr>
          <p:cNvPr id="8" name="Freeform 8"/>
          <p:cNvSpPr/>
          <p:nvPr/>
        </p:nvSpPr>
        <p:spPr>
          <a:xfrm>
            <a:off x="1554721" y="3157310"/>
            <a:ext cx="47625" cy="47625"/>
          </a:xfrm>
          <a:custGeom>
            <a:avLst/>
            <a:gdLst/>
            <a:ahLst/>
            <a:cxnLst/>
            <a:rect l="l" t="t" r="r" b="b"/>
            <a:pathLst>
              <a:path w="47625" h="47625">
                <a:moveTo>
                  <a:pt x="0" y="0"/>
                </a:moveTo>
                <a:lnTo>
                  <a:pt x="47625" y="0"/>
                </a:lnTo>
                <a:lnTo>
                  <a:pt x="47625" y="47625"/>
                </a:lnTo>
                <a:lnTo>
                  <a:pt x="0" y="47625"/>
                </a:lnTo>
                <a:lnTo>
                  <a:pt x="0" y="0"/>
                </a:lnTo>
                <a:close/>
              </a:path>
            </a:pathLst>
          </a:custGeom>
          <a:blipFill>
            <a:blip r:embed="rId4">
              <a:extLst>
                <a:ext uri="{96DAC541-7B7A-43D3-8B79-37D633B846F1}">
                  <asvg:svgBlip xmlns:asvg="http://schemas.microsoft.com/office/drawing/2016/SVG/main" r:embed="rId5"/>
                </a:ext>
              </a:extLst>
            </a:blip>
            <a:stretch>
              <a:fillRect l="-1084506" t="-1084506"/>
            </a:stretch>
          </a:blipFill>
        </p:spPr>
      </p:sp>
      <p:sp>
        <p:nvSpPr>
          <p:cNvPr id="9" name="Freeform 9"/>
          <p:cNvSpPr/>
          <p:nvPr/>
        </p:nvSpPr>
        <p:spPr>
          <a:xfrm>
            <a:off x="491695" y="4938618"/>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464579" y="4954000"/>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6</a:t>
            </a:r>
          </a:p>
        </p:txBody>
      </p:sp>
      <p:sp>
        <p:nvSpPr>
          <p:cNvPr id="11" name="Freeform 11"/>
          <p:cNvSpPr/>
          <p:nvPr/>
        </p:nvSpPr>
        <p:spPr>
          <a:xfrm>
            <a:off x="491695" y="2128610"/>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2"/>
          <p:cNvSpPr txBox="1"/>
          <p:nvPr/>
        </p:nvSpPr>
        <p:spPr>
          <a:xfrm>
            <a:off x="1200155" y="2205618"/>
            <a:ext cx="10261867" cy="2524125"/>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LAKSHY Fellowship</a:t>
            </a:r>
            <a:r>
              <a:rPr lang="en-US" sz="2099" b="1" spc="104">
                <a:solidFill>
                  <a:srgbClr val="004AAD"/>
                </a:solidFill>
                <a:latin typeface="Century Expanded Bold"/>
                <a:ea typeface="Century Expanded Bold"/>
                <a:cs typeface="Century Expanded Bold"/>
                <a:sym typeface="Century Expanded Bold"/>
              </a:rPr>
              <a:t> – Workshops were conducted for LAKSHY Fellows, an initiative by Manaveeya Shiksha Shodh Sansthan, Parda, Buldhana, based on Madhyastha Darshan by A. Nagraj. The one-year fellowship program currently includes six fellows and focused on guiding them in Economics, Sociology, and Psychology. Two workshops were held at Jnana Prabodhini, Pune, in September–October 2024, attended by 10 participants (fellows and well-wishers). Additionally, an online Zoom meeting was conducted on 5th April 2025 to take updates and address queries related to their projects.</a:t>
            </a:r>
          </a:p>
        </p:txBody>
      </p:sp>
      <p:sp>
        <p:nvSpPr>
          <p:cNvPr id="13" name="TextBox 13"/>
          <p:cNvSpPr txBox="1"/>
          <p:nvPr/>
        </p:nvSpPr>
        <p:spPr>
          <a:xfrm>
            <a:off x="1219205" y="8171647"/>
            <a:ext cx="10242817" cy="1266737"/>
          </a:xfrm>
          <a:prstGeom prst="rect">
            <a:avLst/>
          </a:prstGeom>
        </p:spPr>
        <p:txBody>
          <a:bodyPr lIns="0" tIns="0" rIns="0" bIns="0" rtlCol="0" anchor="t">
            <a:spAutoFit/>
          </a:bodyPr>
          <a:lstStyle/>
          <a:p>
            <a:pPr algn="l">
              <a:lnSpc>
                <a:spcPts val="2519"/>
              </a:lnSpc>
              <a:spcBef>
                <a:spcPct val="0"/>
              </a:spcBef>
            </a:pPr>
            <a:r>
              <a:rPr lang="en-US" sz="2099" b="1" spc="104">
                <a:solidFill>
                  <a:srgbClr val="AF4C0F"/>
                </a:solidFill>
                <a:latin typeface="Century Expanded Bold"/>
                <a:ea typeface="Century Expanded Bold"/>
                <a:cs typeface="Century Expanded Bold"/>
                <a:sym typeface="Century Expanded Bold"/>
              </a:rPr>
              <a:t>Personal Financial Planning</a:t>
            </a:r>
            <a:r>
              <a:rPr lang="en-US" sz="2099" b="1" spc="104">
                <a:solidFill>
                  <a:srgbClr val="004AAD"/>
                </a:solidFill>
                <a:latin typeface="Century Expanded Bold"/>
                <a:ea typeface="Century Expanded Bold"/>
                <a:cs typeface="Century Expanded Bold"/>
                <a:sym typeface="Century Expanded Bold"/>
              </a:rPr>
              <a:t> – A paid session (3 hours) was conducted on 22nd March 2025. The activity-based session was led by Mr. Amol Sugandhi and was attended by 21 participants, including 7 college-going students and 14 working professionals.</a:t>
            </a:r>
          </a:p>
        </p:txBody>
      </p:sp>
      <p:sp>
        <p:nvSpPr>
          <p:cNvPr id="14" name="TextBox 14"/>
          <p:cNvSpPr txBox="1"/>
          <p:nvPr/>
        </p:nvSpPr>
        <p:spPr>
          <a:xfrm>
            <a:off x="1219205" y="5000985"/>
            <a:ext cx="9573285" cy="1266825"/>
          </a:xfrm>
          <a:prstGeom prst="rect">
            <a:avLst/>
          </a:prstGeom>
        </p:spPr>
        <p:txBody>
          <a:bodyPr lIns="0" tIns="0" rIns="0" bIns="0" rtlCol="0" anchor="t">
            <a:spAutoFit/>
          </a:bodyPr>
          <a:lstStyle/>
          <a:p>
            <a:pPr algn="l">
              <a:lnSpc>
                <a:spcPts val="2519"/>
              </a:lnSpc>
              <a:spcBef>
                <a:spcPct val="0"/>
              </a:spcBef>
            </a:pPr>
            <a:r>
              <a:rPr lang="en-US" sz="2099" b="1" spc="104" dirty="0" err="1">
                <a:solidFill>
                  <a:srgbClr val="AF4C0F"/>
                </a:solidFill>
                <a:latin typeface="Century Expanded Bold"/>
                <a:ea typeface="Century Expanded Bold"/>
                <a:cs typeface="Century Expanded Bold"/>
                <a:sym typeface="Century Expanded Bold"/>
              </a:rPr>
              <a:t>Stree</a:t>
            </a:r>
            <a:r>
              <a:rPr lang="en-US" sz="2099" b="1" spc="104" dirty="0">
                <a:solidFill>
                  <a:srgbClr val="AF4C0F"/>
                </a:solidFill>
                <a:latin typeface="Century Expanded Bold"/>
                <a:ea typeface="Century Expanded Bold"/>
                <a:cs typeface="Century Expanded Bold"/>
                <a:sym typeface="Century Expanded Bold"/>
              </a:rPr>
              <a:t> Shakti Prabodhan</a:t>
            </a:r>
            <a:r>
              <a:rPr lang="en-US" sz="2099" b="1" spc="104" dirty="0">
                <a:solidFill>
                  <a:srgbClr val="004AAD"/>
                </a:solidFill>
                <a:latin typeface="Century Expanded Bold"/>
                <a:ea typeface="Century Expanded Bold"/>
                <a:cs typeface="Century Expanded Bold"/>
                <a:sym typeface="Century Expanded Bold"/>
              </a:rPr>
              <a:t> – As a part of the Family System study camp </a:t>
            </a:r>
            <a:r>
              <a:rPr lang="en-US" sz="2099" b="1" spc="104" dirty="0" err="1">
                <a:solidFill>
                  <a:srgbClr val="004AAD"/>
                </a:solidFill>
                <a:latin typeface="Century Expanded Bold"/>
                <a:ea typeface="Century Expanded Bold"/>
                <a:cs typeface="Century Expanded Bold"/>
                <a:sym typeface="Century Expanded Bold"/>
              </a:rPr>
              <a:t>organised</a:t>
            </a:r>
            <a:r>
              <a:rPr lang="en-US" sz="2099" b="1" spc="104" dirty="0">
                <a:solidFill>
                  <a:srgbClr val="004AAD"/>
                </a:solidFill>
                <a:latin typeface="Century Expanded Bold"/>
                <a:ea typeface="Century Expanded Bold"/>
                <a:cs typeface="Century Expanded Bold"/>
                <a:sym typeface="Century Expanded Bold"/>
              </a:rPr>
              <a:t> by </a:t>
            </a:r>
            <a:r>
              <a:rPr lang="en-US" sz="2099" b="1" spc="104" dirty="0" err="1">
                <a:solidFill>
                  <a:srgbClr val="004AAD"/>
                </a:solidFill>
                <a:latin typeface="Century Expanded Bold"/>
                <a:ea typeface="Century Expanded Bold"/>
                <a:cs typeface="Century Expanded Bold"/>
                <a:sym typeface="Century Expanded Bold"/>
              </a:rPr>
              <a:t>Stree</a:t>
            </a:r>
            <a:r>
              <a:rPr lang="en-US" sz="2099" b="1" spc="104" dirty="0">
                <a:solidFill>
                  <a:srgbClr val="004AAD"/>
                </a:solidFill>
                <a:latin typeface="Century Expanded Bold"/>
                <a:ea typeface="Century Expanded Bold"/>
                <a:cs typeface="Century Expanded Bold"/>
                <a:sym typeface="Century Expanded Bold"/>
              </a:rPr>
              <a:t>-Shakti Prabodhan </a:t>
            </a:r>
            <a:r>
              <a:rPr lang="en-US" sz="2099" b="1" spc="104" dirty="0" err="1">
                <a:solidFill>
                  <a:srgbClr val="004AAD"/>
                </a:solidFill>
                <a:latin typeface="Century Expanded Bold"/>
                <a:ea typeface="Century Expanded Bold"/>
                <a:cs typeface="Century Expanded Bold"/>
                <a:sym typeface="Century Expanded Bold"/>
              </a:rPr>
              <a:t>Karyadisha</a:t>
            </a:r>
            <a:r>
              <a:rPr lang="en-US" sz="2099" b="1" spc="104" dirty="0">
                <a:solidFill>
                  <a:srgbClr val="004AAD"/>
                </a:solidFill>
                <a:latin typeface="Century Expanded Bold"/>
                <a:ea typeface="Century Expanded Bold"/>
                <a:cs typeface="Century Expanded Bold"/>
                <a:sym typeface="Century Expanded Bold"/>
              </a:rPr>
              <a:t>, Mr. Amol Phalke delivered a session on The Importance of Family System in the Changing Economic and Social Environment on 16th November 2024.</a:t>
            </a:r>
          </a:p>
        </p:txBody>
      </p:sp>
      <p:sp>
        <p:nvSpPr>
          <p:cNvPr id="15" name="TextBox 15"/>
          <p:cNvSpPr txBox="1"/>
          <p:nvPr/>
        </p:nvSpPr>
        <p:spPr>
          <a:xfrm>
            <a:off x="491695" y="6534422"/>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7</a:t>
            </a:r>
          </a:p>
        </p:txBody>
      </p:sp>
      <p:sp>
        <p:nvSpPr>
          <p:cNvPr id="16" name="Freeform 16"/>
          <p:cNvSpPr/>
          <p:nvPr/>
        </p:nvSpPr>
        <p:spPr>
          <a:xfrm>
            <a:off x="518812" y="6524897"/>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a:off x="491695" y="8094698"/>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464579" y="8085173"/>
            <a:ext cx="618354" cy="53335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Assistant Bold"/>
                <a:ea typeface="Assistant Bold"/>
                <a:cs typeface="Assistant Bold"/>
                <a:sym typeface="Assistant Bold"/>
              </a:rPr>
              <a:t>8</a:t>
            </a:r>
          </a:p>
        </p:txBody>
      </p:sp>
      <p:sp>
        <p:nvSpPr>
          <p:cNvPr id="19" name="TextBox 19"/>
          <p:cNvSpPr txBox="1"/>
          <p:nvPr/>
        </p:nvSpPr>
        <p:spPr>
          <a:xfrm>
            <a:off x="16179803" y="875832"/>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a:grpSpLocks noChangeAspect="1"/>
          </p:cNvGrpSpPr>
          <p:nvPr/>
        </p:nvGrpSpPr>
        <p:grpSpPr>
          <a:xfrm>
            <a:off x="1028700" y="1388245"/>
            <a:ext cx="5921493" cy="3330798"/>
            <a:chOff x="0" y="0"/>
            <a:chExt cx="11289030" cy="6350000"/>
          </a:xfrm>
        </p:grpSpPr>
        <p:sp>
          <p:nvSpPr>
            <p:cNvPr id="4" name="Freeform 4"/>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16673" b="-16673"/>
              </a:stretch>
            </a:blipFill>
          </p:spPr>
        </p:sp>
      </p:grpSp>
      <p:grpSp>
        <p:nvGrpSpPr>
          <p:cNvPr id="5" name="Group 5"/>
          <p:cNvGrpSpPr>
            <a:grpSpLocks noChangeAspect="1"/>
          </p:cNvGrpSpPr>
          <p:nvPr/>
        </p:nvGrpSpPr>
        <p:grpSpPr>
          <a:xfrm>
            <a:off x="1028700" y="6662099"/>
            <a:ext cx="5901975" cy="3319819"/>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l="-9204" r="-9204"/>
              </a:stretch>
            </a:blipFill>
          </p:spPr>
        </p:sp>
      </p:grpSp>
      <p:grpSp>
        <p:nvGrpSpPr>
          <p:cNvPr id="7" name="Group 7"/>
          <p:cNvGrpSpPr/>
          <p:nvPr/>
        </p:nvGrpSpPr>
        <p:grpSpPr>
          <a:xfrm>
            <a:off x="7093068" y="2331801"/>
            <a:ext cx="1907471" cy="1410605"/>
            <a:chOff x="0" y="0"/>
            <a:chExt cx="728869" cy="539010"/>
          </a:xfrm>
        </p:grpSpPr>
        <p:sp>
          <p:nvSpPr>
            <p:cNvPr id="8" name="Freeform 8"/>
            <p:cNvSpPr/>
            <p:nvPr/>
          </p:nvSpPr>
          <p:spPr>
            <a:xfrm>
              <a:off x="0" y="0"/>
              <a:ext cx="728869" cy="539010"/>
            </a:xfrm>
            <a:custGeom>
              <a:avLst/>
              <a:gdLst/>
              <a:ahLst/>
              <a:cxnLst/>
              <a:rect l="l" t="t" r="r" b="b"/>
              <a:pathLst>
                <a:path w="728869" h="539010">
                  <a:moveTo>
                    <a:pt x="728869" y="269505"/>
                  </a:moveTo>
                  <a:lnTo>
                    <a:pt x="322469" y="0"/>
                  </a:lnTo>
                  <a:lnTo>
                    <a:pt x="322469" y="203200"/>
                  </a:lnTo>
                  <a:lnTo>
                    <a:pt x="0" y="203200"/>
                  </a:lnTo>
                  <a:lnTo>
                    <a:pt x="0" y="335810"/>
                  </a:lnTo>
                  <a:lnTo>
                    <a:pt x="322469" y="335810"/>
                  </a:lnTo>
                  <a:lnTo>
                    <a:pt x="322469" y="539010"/>
                  </a:lnTo>
                  <a:lnTo>
                    <a:pt x="728869" y="269505"/>
                  </a:lnTo>
                  <a:close/>
                </a:path>
              </a:pathLst>
            </a:custGeom>
            <a:solidFill>
              <a:srgbClr val="4384DC"/>
            </a:solidFill>
          </p:spPr>
        </p:sp>
        <p:sp>
          <p:nvSpPr>
            <p:cNvPr id="9" name="TextBox 9"/>
            <p:cNvSpPr txBox="1"/>
            <p:nvPr/>
          </p:nvSpPr>
          <p:spPr>
            <a:xfrm>
              <a:off x="0" y="146050"/>
              <a:ext cx="627269" cy="189760"/>
            </a:xfrm>
            <a:prstGeom prst="rect">
              <a:avLst/>
            </a:prstGeom>
          </p:spPr>
          <p:txBody>
            <a:bodyPr lIns="50800" tIns="50800" rIns="50800" bIns="50800" rtlCol="0" anchor="ctr"/>
            <a:lstStyle/>
            <a:p>
              <a:pPr algn="ctr">
                <a:lnSpc>
                  <a:spcPts val="3299"/>
                </a:lnSpc>
              </a:pPr>
              <a:endParaRPr/>
            </a:p>
          </p:txBody>
        </p:sp>
      </p:grpSp>
      <p:grpSp>
        <p:nvGrpSpPr>
          <p:cNvPr id="10" name="Group 10"/>
          <p:cNvGrpSpPr/>
          <p:nvPr/>
        </p:nvGrpSpPr>
        <p:grpSpPr>
          <a:xfrm>
            <a:off x="7093068" y="7809595"/>
            <a:ext cx="1907471" cy="1410605"/>
            <a:chOff x="0" y="0"/>
            <a:chExt cx="728869" cy="539010"/>
          </a:xfrm>
        </p:grpSpPr>
        <p:sp>
          <p:nvSpPr>
            <p:cNvPr id="11" name="Freeform 11"/>
            <p:cNvSpPr/>
            <p:nvPr/>
          </p:nvSpPr>
          <p:spPr>
            <a:xfrm>
              <a:off x="0" y="0"/>
              <a:ext cx="728869" cy="539010"/>
            </a:xfrm>
            <a:custGeom>
              <a:avLst/>
              <a:gdLst/>
              <a:ahLst/>
              <a:cxnLst/>
              <a:rect l="l" t="t" r="r" b="b"/>
              <a:pathLst>
                <a:path w="728869" h="539010">
                  <a:moveTo>
                    <a:pt x="728869" y="269505"/>
                  </a:moveTo>
                  <a:lnTo>
                    <a:pt x="322469" y="0"/>
                  </a:lnTo>
                  <a:lnTo>
                    <a:pt x="322469" y="203200"/>
                  </a:lnTo>
                  <a:lnTo>
                    <a:pt x="0" y="203200"/>
                  </a:lnTo>
                  <a:lnTo>
                    <a:pt x="0" y="335810"/>
                  </a:lnTo>
                  <a:lnTo>
                    <a:pt x="322469" y="335810"/>
                  </a:lnTo>
                  <a:lnTo>
                    <a:pt x="322469" y="539010"/>
                  </a:lnTo>
                  <a:lnTo>
                    <a:pt x="728869" y="269505"/>
                  </a:lnTo>
                  <a:close/>
                </a:path>
              </a:pathLst>
            </a:custGeom>
            <a:solidFill>
              <a:srgbClr val="4384DC"/>
            </a:solidFill>
          </p:spPr>
        </p:sp>
        <p:sp>
          <p:nvSpPr>
            <p:cNvPr id="12" name="TextBox 12"/>
            <p:cNvSpPr txBox="1"/>
            <p:nvPr/>
          </p:nvSpPr>
          <p:spPr>
            <a:xfrm>
              <a:off x="0" y="146050"/>
              <a:ext cx="627269" cy="189760"/>
            </a:xfrm>
            <a:prstGeom prst="rect">
              <a:avLst/>
            </a:prstGeom>
          </p:spPr>
          <p:txBody>
            <a:bodyPr lIns="50800" tIns="50800" rIns="50800" bIns="50800" rtlCol="0" anchor="ctr"/>
            <a:lstStyle/>
            <a:p>
              <a:pPr algn="ctr">
                <a:lnSpc>
                  <a:spcPts val="3299"/>
                </a:lnSpc>
              </a:pPr>
              <a:endParaRPr/>
            </a:p>
          </p:txBody>
        </p:sp>
      </p:grpSp>
      <p:grpSp>
        <p:nvGrpSpPr>
          <p:cNvPr id="13" name="Group 13"/>
          <p:cNvGrpSpPr/>
          <p:nvPr/>
        </p:nvGrpSpPr>
        <p:grpSpPr>
          <a:xfrm>
            <a:off x="9802891" y="1677887"/>
            <a:ext cx="6794459" cy="2751514"/>
            <a:chOff x="0" y="0"/>
            <a:chExt cx="1789487" cy="724679"/>
          </a:xfrm>
        </p:grpSpPr>
        <p:sp>
          <p:nvSpPr>
            <p:cNvPr id="14" name="Freeform 14"/>
            <p:cNvSpPr/>
            <p:nvPr/>
          </p:nvSpPr>
          <p:spPr>
            <a:xfrm>
              <a:off x="0" y="0"/>
              <a:ext cx="1789487" cy="724679"/>
            </a:xfrm>
            <a:custGeom>
              <a:avLst/>
              <a:gdLst/>
              <a:ahLst/>
              <a:cxnLst/>
              <a:rect l="l" t="t" r="r" b="b"/>
              <a:pathLst>
                <a:path w="1789487" h="724679">
                  <a:moveTo>
                    <a:pt x="58112" y="0"/>
                  </a:moveTo>
                  <a:lnTo>
                    <a:pt x="1731375" y="0"/>
                  </a:lnTo>
                  <a:cubicBezTo>
                    <a:pt x="1763469" y="0"/>
                    <a:pt x="1789487" y="26018"/>
                    <a:pt x="1789487" y="58112"/>
                  </a:cubicBezTo>
                  <a:lnTo>
                    <a:pt x="1789487" y="666567"/>
                  </a:lnTo>
                  <a:cubicBezTo>
                    <a:pt x="1789487" y="681979"/>
                    <a:pt x="1783365" y="696760"/>
                    <a:pt x="1772467" y="707658"/>
                  </a:cubicBezTo>
                  <a:cubicBezTo>
                    <a:pt x="1761568" y="718556"/>
                    <a:pt x="1746788" y="724679"/>
                    <a:pt x="1731375" y="724679"/>
                  </a:cubicBezTo>
                  <a:lnTo>
                    <a:pt x="58112" y="724679"/>
                  </a:lnTo>
                  <a:cubicBezTo>
                    <a:pt x="26018" y="724679"/>
                    <a:pt x="0" y="698661"/>
                    <a:pt x="0" y="666567"/>
                  </a:cubicBezTo>
                  <a:lnTo>
                    <a:pt x="0" y="58112"/>
                  </a:lnTo>
                  <a:cubicBezTo>
                    <a:pt x="0" y="26018"/>
                    <a:pt x="26018" y="0"/>
                    <a:pt x="58112" y="0"/>
                  </a:cubicBezTo>
                  <a:close/>
                </a:path>
              </a:pathLst>
            </a:custGeom>
            <a:solidFill>
              <a:srgbClr val="FBFDFF"/>
            </a:solidFill>
          </p:spPr>
        </p:sp>
        <p:sp>
          <p:nvSpPr>
            <p:cNvPr id="15" name="TextBox 15"/>
            <p:cNvSpPr txBox="1"/>
            <p:nvPr/>
          </p:nvSpPr>
          <p:spPr>
            <a:xfrm>
              <a:off x="0" y="9525"/>
              <a:ext cx="1789487" cy="715154"/>
            </a:xfrm>
            <a:prstGeom prst="rect">
              <a:avLst/>
            </a:prstGeom>
          </p:spPr>
          <p:txBody>
            <a:bodyPr lIns="50800" tIns="50800" rIns="50800" bIns="50800" rtlCol="0" anchor="ctr"/>
            <a:lstStyle/>
            <a:p>
              <a:pPr algn="ctr">
                <a:lnSpc>
                  <a:spcPts val="2159"/>
                </a:lnSpc>
              </a:pPr>
              <a:endParaRPr/>
            </a:p>
          </p:txBody>
        </p:sp>
      </p:grpSp>
      <p:sp>
        <p:nvSpPr>
          <p:cNvPr id="16" name="TextBox 16"/>
          <p:cNvSpPr txBox="1"/>
          <p:nvPr/>
        </p:nvSpPr>
        <p:spPr>
          <a:xfrm>
            <a:off x="2373765" y="407214"/>
            <a:ext cx="4192385" cy="981031"/>
          </a:xfrm>
          <a:prstGeom prst="rect">
            <a:avLst/>
          </a:prstGeom>
        </p:spPr>
        <p:txBody>
          <a:bodyPr lIns="0" tIns="0" rIns="0" bIns="0" rtlCol="0" anchor="t">
            <a:spAutoFit/>
          </a:bodyPr>
          <a:lstStyle/>
          <a:p>
            <a:pPr algn="l">
              <a:lnSpc>
                <a:spcPts val="7200"/>
              </a:lnSpc>
            </a:pPr>
            <a:r>
              <a:rPr lang="en-US" sz="6000" spc="179">
                <a:solidFill>
                  <a:srgbClr val="004AAD"/>
                </a:solidFill>
                <a:latin typeface="Hatton"/>
                <a:ea typeface="Hatton"/>
                <a:cs typeface="Hatton"/>
                <a:sym typeface="Hatton"/>
              </a:rPr>
              <a:t>LIBRARY</a:t>
            </a:r>
          </a:p>
        </p:txBody>
      </p:sp>
      <p:sp>
        <p:nvSpPr>
          <p:cNvPr id="17" name="TextBox 17"/>
          <p:cNvSpPr txBox="1"/>
          <p:nvPr/>
        </p:nvSpPr>
        <p:spPr>
          <a:xfrm>
            <a:off x="9894720" y="2255601"/>
            <a:ext cx="6544126" cy="1508906"/>
          </a:xfrm>
          <a:prstGeom prst="rect">
            <a:avLst/>
          </a:prstGeom>
        </p:spPr>
        <p:txBody>
          <a:bodyPr lIns="0" tIns="0" rIns="0" bIns="0" rtlCol="0" anchor="t">
            <a:spAutoFit/>
          </a:bodyPr>
          <a:lstStyle/>
          <a:p>
            <a:pPr algn="ctr">
              <a:lnSpc>
                <a:spcPts val="4049"/>
              </a:lnSpc>
            </a:pPr>
            <a:r>
              <a:rPr lang="en-US" sz="2699" b="1">
                <a:solidFill>
                  <a:srgbClr val="004AAD"/>
                </a:solidFill>
                <a:latin typeface="Century Expanded Bold"/>
                <a:ea typeface="Century Expanded Bold"/>
                <a:cs typeface="Century Expanded Bold"/>
                <a:sym typeface="Century Expanded Bold"/>
              </a:rPr>
              <a:t>The library was expanded with 28 new books relevant to key study areas and research projects of the Centre </a:t>
            </a:r>
          </a:p>
        </p:txBody>
      </p:sp>
      <p:sp>
        <p:nvSpPr>
          <p:cNvPr id="18" name="TextBox 18"/>
          <p:cNvSpPr txBox="1"/>
          <p:nvPr/>
        </p:nvSpPr>
        <p:spPr>
          <a:xfrm>
            <a:off x="0" y="5023843"/>
            <a:ext cx="8164091" cy="1638256"/>
          </a:xfrm>
          <a:prstGeom prst="rect">
            <a:avLst/>
          </a:prstGeom>
        </p:spPr>
        <p:txBody>
          <a:bodyPr lIns="0" tIns="0" rIns="0" bIns="0" rtlCol="0" anchor="t">
            <a:spAutoFit/>
          </a:bodyPr>
          <a:lstStyle/>
          <a:p>
            <a:pPr algn="ctr">
              <a:lnSpc>
                <a:spcPts val="6240"/>
              </a:lnSpc>
            </a:pPr>
            <a:r>
              <a:rPr lang="en-US" sz="5200" spc="156">
                <a:solidFill>
                  <a:srgbClr val="004AAD"/>
                </a:solidFill>
                <a:latin typeface="Hatton"/>
                <a:ea typeface="Hatton"/>
                <a:cs typeface="Hatton"/>
                <a:sym typeface="Hatton"/>
              </a:rPr>
              <a:t>LITERATURE CREATION</a:t>
            </a:r>
          </a:p>
        </p:txBody>
      </p:sp>
      <p:grpSp>
        <p:nvGrpSpPr>
          <p:cNvPr id="19" name="Group 19"/>
          <p:cNvGrpSpPr/>
          <p:nvPr/>
        </p:nvGrpSpPr>
        <p:grpSpPr>
          <a:xfrm>
            <a:off x="9000540" y="5562876"/>
            <a:ext cx="8399161" cy="4252753"/>
            <a:chOff x="0" y="0"/>
            <a:chExt cx="2212125" cy="1120067"/>
          </a:xfrm>
        </p:grpSpPr>
        <p:sp>
          <p:nvSpPr>
            <p:cNvPr id="20" name="Freeform 20"/>
            <p:cNvSpPr/>
            <p:nvPr/>
          </p:nvSpPr>
          <p:spPr>
            <a:xfrm>
              <a:off x="0" y="0"/>
              <a:ext cx="2212125" cy="1120067"/>
            </a:xfrm>
            <a:custGeom>
              <a:avLst/>
              <a:gdLst/>
              <a:ahLst/>
              <a:cxnLst/>
              <a:rect l="l" t="t" r="r" b="b"/>
              <a:pathLst>
                <a:path w="2212125" h="1120067">
                  <a:moveTo>
                    <a:pt x="47009" y="0"/>
                  </a:moveTo>
                  <a:lnTo>
                    <a:pt x="2165116" y="0"/>
                  </a:lnTo>
                  <a:cubicBezTo>
                    <a:pt x="2191078" y="0"/>
                    <a:pt x="2212125" y="21047"/>
                    <a:pt x="2212125" y="47009"/>
                  </a:cubicBezTo>
                  <a:lnTo>
                    <a:pt x="2212125" y="1073057"/>
                  </a:lnTo>
                  <a:cubicBezTo>
                    <a:pt x="2212125" y="1085525"/>
                    <a:pt x="2207172" y="1097482"/>
                    <a:pt x="2198356" y="1106298"/>
                  </a:cubicBezTo>
                  <a:cubicBezTo>
                    <a:pt x="2189540" y="1115114"/>
                    <a:pt x="2177583" y="1120067"/>
                    <a:pt x="2165116" y="1120067"/>
                  </a:cubicBezTo>
                  <a:lnTo>
                    <a:pt x="47009" y="1120067"/>
                  </a:lnTo>
                  <a:cubicBezTo>
                    <a:pt x="21047" y="1120067"/>
                    <a:pt x="0" y="1099020"/>
                    <a:pt x="0" y="1073057"/>
                  </a:cubicBezTo>
                  <a:lnTo>
                    <a:pt x="0" y="47009"/>
                  </a:lnTo>
                  <a:cubicBezTo>
                    <a:pt x="0" y="21047"/>
                    <a:pt x="21047" y="0"/>
                    <a:pt x="47009" y="0"/>
                  </a:cubicBezTo>
                  <a:close/>
                </a:path>
              </a:pathLst>
            </a:custGeom>
            <a:solidFill>
              <a:srgbClr val="FBFDFF"/>
            </a:solidFill>
          </p:spPr>
        </p:sp>
        <p:sp>
          <p:nvSpPr>
            <p:cNvPr id="21" name="TextBox 21"/>
            <p:cNvSpPr txBox="1"/>
            <p:nvPr/>
          </p:nvSpPr>
          <p:spPr>
            <a:xfrm>
              <a:off x="0" y="9525"/>
              <a:ext cx="2212125" cy="1110542"/>
            </a:xfrm>
            <a:prstGeom prst="rect">
              <a:avLst/>
            </a:prstGeom>
          </p:spPr>
          <p:txBody>
            <a:bodyPr lIns="50800" tIns="50800" rIns="50800" bIns="50800" rtlCol="0" anchor="ctr"/>
            <a:lstStyle/>
            <a:p>
              <a:pPr algn="ctr">
                <a:lnSpc>
                  <a:spcPts val="2159"/>
                </a:lnSpc>
              </a:pPr>
              <a:endParaRPr/>
            </a:p>
          </p:txBody>
        </p:sp>
      </p:grpSp>
      <p:sp>
        <p:nvSpPr>
          <p:cNvPr id="22" name="TextBox 22"/>
          <p:cNvSpPr txBox="1"/>
          <p:nvPr/>
        </p:nvSpPr>
        <p:spPr>
          <a:xfrm>
            <a:off x="9000540" y="5609783"/>
            <a:ext cx="8332486" cy="4648642"/>
          </a:xfrm>
          <a:prstGeom prst="rect">
            <a:avLst/>
          </a:prstGeom>
        </p:spPr>
        <p:txBody>
          <a:bodyPr lIns="0" tIns="0" rIns="0" bIns="0" rtlCol="0" anchor="t">
            <a:spAutoFit/>
          </a:bodyPr>
          <a:lstStyle/>
          <a:p>
            <a:pPr marL="539748" lvl="1" indent="-269874" algn="ctr">
              <a:lnSpc>
                <a:spcPts val="3749"/>
              </a:lnSpc>
              <a:buAutoNum type="arabicPeriod"/>
            </a:pPr>
            <a:r>
              <a:rPr lang="en-US" sz="2499" b="1">
                <a:solidFill>
                  <a:srgbClr val="004AAD"/>
                </a:solidFill>
                <a:latin typeface="Century Expanded Bold"/>
                <a:ea typeface="Century Expanded Bold"/>
                <a:cs typeface="Century Expanded Bold"/>
                <a:sym typeface="Century Expanded Bold"/>
              </a:rPr>
              <a:t>As part of the article series on National Integration under Chhatra Prabodhan, Mr. Shashishekhar Chougule wrote an article on Interdependence in the Production Systems of States.</a:t>
            </a:r>
          </a:p>
          <a:p>
            <a:pPr marL="539748" lvl="1" indent="-269874" algn="ctr">
              <a:lnSpc>
                <a:spcPts val="3749"/>
              </a:lnSpc>
              <a:buAutoNum type="arabicPeriod"/>
            </a:pPr>
            <a:r>
              <a:rPr lang="en-US" sz="2499" b="1">
                <a:solidFill>
                  <a:srgbClr val="004AAD"/>
                </a:solidFill>
                <a:latin typeface="Century Expanded Bold"/>
                <a:ea typeface="Century Expanded Bold"/>
                <a:cs typeface="Century Expanded Bold"/>
                <a:sym typeface="Century Expanded Bold"/>
              </a:rPr>
              <a:t>Mr. Ishant Deshmukh wrote two blogs on revenue allocation between the central and state governments through the Finance Commission.</a:t>
            </a:r>
          </a:p>
          <a:p>
            <a:pPr marL="539748" lvl="1" indent="-269874" algn="ctr">
              <a:lnSpc>
                <a:spcPts val="3749"/>
              </a:lnSpc>
              <a:buAutoNum type="arabicPeriod"/>
            </a:pPr>
            <a:r>
              <a:rPr lang="en-US" sz="2499" b="1">
                <a:solidFill>
                  <a:srgbClr val="004AAD"/>
                </a:solidFill>
                <a:latin typeface="Century Expanded Bold"/>
                <a:ea typeface="Century Expanded Bold"/>
                <a:cs typeface="Century Expanded Bold"/>
                <a:sym typeface="Century Expanded Bold"/>
              </a:rPr>
              <a:t>Mr. Amol Sugandhi wrote one blog on the topic of Personal Financial Planning.</a:t>
            </a:r>
          </a:p>
          <a:p>
            <a:pPr algn="ctr">
              <a:lnSpc>
                <a:spcPts val="3749"/>
              </a:lnSpc>
            </a:pPr>
            <a:endParaRPr lang="en-US" sz="2499" b="1">
              <a:solidFill>
                <a:srgbClr val="004AAD"/>
              </a:solidFill>
              <a:latin typeface="Century Expanded Bold"/>
              <a:ea typeface="Century Expanded Bold"/>
              <a:cs typeface="Century Expanded Bold"/>
              <a:sym typeface="Century Expanded Bold"/>
            </a:endParaRPr>
          </a:p>
        </p:txBody>
      </p:sp>
      <p:sp>
        <p:nvSpPr>
          <p:cNvPr id="23" name="TextBox 23"/>
          <p:cNvSpPr txBox="1"/>
          <p:nvPr/>
        </p:nvSpPr>
        <p:spPr>
          <a:xfrm>
            <a:off x="16203441" y="632617"/>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en-IN" dirty="0"/>
          </a:p>
        </p:txBody>
      </p:sp>
      <p:sp>
        <p:nvSpPr>
          <p:cNvPr id="3" name="Freeform 3"/>
          <p:cNvSpPr/>
          <p:nvPr/>
        </p:nvSpPr>
        <p:spPr>
          <a:xfrm>
            <a:off x="1028700" y="1522687"/>
            <a:ext cx="3150446" cy="2781498"/>
          </a:xfrm>
          <a:custGeom>
            <a:avLst/>
            <a:gdLst/>
            <a:ahLst/>
            <a:cxnLst/>
            <a:rect l="l" t="t" r="r" b="b"/>
            <a:pathLst>
              <a:path w="3150446" h="2781498">
                <a:moveTo>
                  <a:pt x="0" y="0"/>
                </a:moveTo>
                <a:lnTo>
                  <a:pt x="3150446" y="0"/>
                </a:lnTo>
                <a:lnTo>
                  <a:pt x="3150446" y="2781498"/>
                </a:lnTo>
                <a:lnTo>
                  <a:pt x="0" y="2781498"/>
                </a:lnTo>
                <a:lnTo>
                  <a:pt x="0" y="0"/>
                </a:lnTo>
                <a:close/>
              </a:path>
            </a:pathLst>
          </a:custGeom>
          <a:blipFill>
            <a:blip r:embed="rId3"/>
            <a:stretch>
              <a:fillRect t="-9910" b="-4109"/>
            </a:stretch>
          </a:blipFill>
        </p:spPr>
        <p:txBody>
          <a:bodyPr/>
          <a:lstStyle/>
          <a:p>
            <a:endParaRPr lang="en-IN" dirty="0"/>
          </a:p>
        </p:txBody>
      </p:sp>
      <p:sp>
        <p:nvSpPr>
          <p:cNvPr id="4" name="Freeform 4"/>
          <p:cNvSpPr/>
          <p:nvPr/>
        </p:nvSpPr>
        <p:spPr>
          <a:xfrm>
            <a:off x="9754194" y="1551262"/>
            <a:ext cx="3158140" cy="2702383"/>
          </a:xfrm>
          <a:custGeom>
            <a:avLst/>
            <a:gdLst/>
            <a:ahLst/>
            <a:cxnLst/>
            <a:rect l="l" t="t" r="r" b="b"/>
            <a:pathLst>
              <a:path w="3158140" h="2702383">
                <a:moveTo>
                  <a:pt x="0" y="0"/>
                </a:moveTo>
                <a:lnTo>
                  <a:pt x="3158140" y="0"/>
                </a:lnTo>
                <a:lnTo>
                  <a:pt x="3158140" y="2702383"/>
                </a:lnTo>
                <a:lnTo>
                  <a:pt x="0" y="2702383"/>
                </a:lnTo>
                <a:lnTo>
                  <a:pt x="0" y="0"/>
                </a:lnTo>
                <a:close/>
              </a:path>
            </a:pathLst>
          </a:custGeom>
          <a:blipFill>
            <a:blip r:embed="rId4"/>
            <a:stretch>
              <a:fillRect t="-9261" r="-747" b="-9261"/>
            </a:stretch>
          </a:blipFill>
        </p:spPr>
      </p:sp>
      <p:sp>
        <p:nvSpPr>
          <p:cNvPr id="5" name="Freeform 5"/>
          <p:cNvSpPr/>
          <p:nvPr/>
        </p:nvSpPr>
        <p:spPr>
          <a:xfrm>
            <a:off x="5302187" y="5738005"/>
            <a:ext cx="3375682" cy="3237592"/>
          </a:xfrm>
          <a:custGeom>
            <a:avLst/>
            <a:gdLst/>
            <a:ahLst/>
            <a:cxnLst/>
            <a:rect l="l" t="t" r="r" b="b"/>
            <a:pathLst>
              <a:path w="3375682" h="3237592">
                <a:moveTo>
                  <a:pt x="0" y="0"/>
                </a:moveTo>
                <a:lnTo>
                  <a:pt x="3375682" y="0"/>
                </a:lnTo>
                <a:lnTo>
                  <a:pt x="3375682" y="3237592"/>
                </a:lnTo>
                <a:lnTo>
                  <a:pt x="0" y="3237592"/>
                </a:lnTo>
                <a:lnTo>
                  <a:pt x="0" y="0"/>
                </a:lnTo>
                <a:close/>
              </a:path>
            </a:pathLst>
          </a:custGeom>
          <a:blipFill>
            <a:blip r:embed="rId5"/>
            <a:stretch>
              <a:fillRect t="-68949" r="-635" b="-64222"/>
            </a:stretch>
          </a:blipFill>
        </p:spPr>
      </p:sp>
      <p:sp>
        <p:nvSpPr>
          <p:cNvPr id="6" name="Freeform 6"/>
          <p:cNvSpPr/>
          <p:nvPr/>
        </p:nvSpPr>
        <p:spPr>
          <a:xfrm>
            <a:off x="9847202" y="5787750"/>
            <a:ext cx="3160062" cy="3355313"/>
          </a:xfrm>
          <a:custGeom>
            <a:avLst/>
            <a:gdLst/>
            <a:ahLst/>
            <a:cxnLst/>
            <a:rect l="l" t="t" r="r" b="b"/>
            <a:pathLst>
              <a:path w="3160062" h="3355313">
                <a:moveTo>
                  <a:pt x="0" y="0"/>
                </a:moveTo>
                <a:lnTo>
                  <a:pt x="3160063" y="0"/>
                </a:lnTo>
                <a:lnTo>
                  <a:pt x="3160063" y="3355313"/>
                </a:lnTo>
                <a:lnTo>
                  <a:pt x="0" y="3355313"/>
                </a:lnTo>
                <a:lnTo>
                  <a:pt x="0" y="0"/>
                </a:lnTo>
                <a:close/>
              </a:path>
            </a:pathLst>
          </a:custGeom>
          <a:blipFill>
            <a:blip r:embed="rId6"/>
            <a:stretch>
              <a:fillRect l="-12492" t="-79856" b="-55580"/>
            </a:stretch>
          </a:blipFill>
        </p:spPr>
      </p:sp>
      <p:sp>
        <p:nvSpPr>
          <p:cNvPr id="7" name="Freeform 7"/>
          <p:cNvSpPr/>
          <p:nvPr/>
        </p:nvSpPr>
        <p:spPr>
          <a:xfrm>
            <a:off x="14327960" y="1644489"/>
            <a:ext cx="2646279" cy="2571057"/>
          </a:xfrm>
          <a:custGeom>
            <a:avLst/>
            <a:gdLst/>
            <a:ahLst/>
            <a:cxnLst/>
            <a:rect l="l" t="t" r="r" b="b"/>
            <a:pathLst>
              <a:path w="2646279" h="2571057">
                <a:moveTo>
                  <a:pt x="0" y="0"/>
                </a:moveTo>
                <a:lnTo>
                  <a:pt x="2646279" y="0"/>
                </a:lnTo>
                <a:lnTo>
                  <a:pt x="2646279" y="2571056"/>
                </a:lnTo>
                <a:lnTo>
                  <a:pt x="0" y="2571056"/>
                </a:lnTo>
                <a:lnTo>
                  <a:pt x="0" y="0"/>
                </a:lnTo>
                <a:close/>
              </a:path>
            </a:pathLst>
          </a:custGeom>
          <a:blipFill>
            <a:blip r:embed="rId7"/>
            <a:stretch>
              <a:fillRect l="-2837" t="-5995" r="-2837" b="-41955"/>
            </a:stretch>
          </a:blipFill>
        </p:spPr>
      </p:sp>
      <p:sp>
        <p:nvSpPr>
          <p:cNvPr id="8" name="Freeform 8"/>
          <p:cNvSpPr/>
          <p:nvPr/>
        </p:nvSpPr>
        <p:spPr>
          <a:xfrm>
            <a:off x="387159" y="5832708"/>
            <a:ext cx="4433527" cy="2959379"/>
          </a:xfrm>
          <a:custGeom>
            <a:avLst/>
            <a:gdLst/>
            <a:ahLst/>
            <a:cxnLst/>
            <a:rect l="l" t="t" r="r" b="b"/>
            <a:pathLst>
              <a:path w="4433527" h="2959379">
                <a:moveTo>
                  <a:pt x="0" y="0"/>
                </a:moveTo>
                <a:lnTo>
                  <a:pt x="4433528" y="0"/>
                </a:lnTo>
                <a:lnTo>
                  <a:pt x="4433528" y="2959379"/>
                </a:lnTo>
                <a:lnTo>
                  <a:pt x="0" y="2959379"/>
                </a:lnTo>
                <a:lnTo>
                  <a:pt x="0" y="0"/>
                </a:lnTo>
                <a:close/>
              </a:path>
            </a:pathLst>
          </a:custGeom>
          <a:blipFill>
            <a:blip r:embed="rId8"/>
            <a:stretch>
              <a:fillRect/>
            </a:stretch>
          </a:blipFill>
        </p:spPr>
      </p:sp>
      <p:sp>
        <p:nvSpPr>
          <p:cNvPr id="9" name="Freeform 9"/>
          <p:cNvSpPr/>
          <p:nvPr/>
        </p:nvSpPr>
        <p:spPr>
          <a:xfrm>
            <a:off x="5665754" y="1434047"/>
            <a:ext cx="2854783" cy="2860613"/>
          </a:xfrm>
          <a:custGeom>
            <a:avLst/>
            <a:gdLst/>
            <a:ahLst/>
            <a:cxnLst/>
            <a:rect l="l" t="t" r="r" b="b"/>
            <a:pathLst>
              <a:path w="2854783" h="2860613">
                <a:moveTo>
                  <a:pt x="0" y="0"/>
                </a:moveTo>
                <a:lnTo>
                  <a:pt x="2854783" y="0"/>
                </a:lnTo>
                <a:lnTo>
                  <a:pt x="2854783" y="2860613"/>
                </a:lnTo>
                <a:lnTo>
                  <a:pt x="0" y="2860613"/>
                </a:lnTo>
                <a:lnTo>
                  <a:pt x="0" y="0"/>
                </a:lnTo>
                <a:close/>
              </a:path>
            </a:pathLst>
          </a:custGeom>
          <a:blipFill>
            <a:blip r:embed="rId9"/>
            <a:stretch>
              <a:fillRect l="-1642" r="-1642" b="-34235"/>
            </a:stretch>
          </a:blipFill>
        </p:spPr>
      </p:sp>
      <p:sp>
        <p:nvSpPr>
          <p:cNvPr id="10" name="Freeform 10"/>
          <p:cNvSpPr/>
          <p:nvPr/>
        </p:nvSpPr>
        <p:spPr>
          <a:xfrm>
            <a:off x="13988791" y="5867278"/>
            <a:ext cx="3324617" cy="2924810"/>
          </a:xfrm>
          <a:custGeom>
            <a:avLst/>
            <a:gdLst/>
            <a:ahLst/>
            <a:cxnLst/>
            <a:rect l="l" t="t" r="r" b="b"/>
            <a:pathLst>
              <a:path w="3324617" h="2924810">
                <a:moveTo>
                  <a:pt x="0" y="0"/>
                </a:moveTo>
                <a:lnTo>
                  <a:pt x="3324617" y="0"/>
                </a:lnTo>
                <a:lnTo>
                  <a:pt x="3324617" y="2924809"/>
                </a:lnTo>
                <a:lnTo>
                  <a:pt x="0" y="2924809"/>
                </a:lnTo>
                <a:lnTo>
                  <a:pt x="0" y="0"/>
                </a:lnTo>
                <a:close/>
              </a:path>
            </a:pathLst>
          </a:custGeom>
          <a:blipFill>
            <a:blip r:embed="rId10"/>
            <a:stretch>
              <a:fillRect l="-5079" r="-5079"/>
            </a:stretch>
          </a:blipFill>
        </p:spPr>
      </p:sp>
      <p:grpSp>
        <p:nvGrpSpPr>
          <p:cNvPr id="11" name="Group 11"/>
          <p:cNvGrpSpPr/>
          <p:nvPr/>
        </p:nvGrpSpPr>
        <p:grpSpPr>
          <a:xfrm>
            <a:off x="387159" y="4508958"/>
            <a:ext cx="4175526" cy="1114747"/>
            <a:chOff x="0" y="0"/>
            <a:chExt cx="1099727" cy="293596"/>
          </a:xfrm>
        </p:grpSpPr>
        <p:sp>
          <p:nvSpPr>
            <p:cNvPr id="12" name="Freeform 12"/>
            <p:cNvSpPr/>
            <p:nvPr/>
          </p:nvSpPr>
          <p:spPr>
            <a:xfrm>
              <a:off x="0" y="0"/>
              <a:ext cx="1099727" cy="293596"/>
            </a:xfrm>
            <a:custGeom>
              <a:avLst/>
              <a:gdLst/>
              <a:ahLst/>
              <a:cxnLst/>
              <a:rect l="l" t="t" r="r" b="b"/>
              <a:pathLst>
                <a:path w="1099727" h="293596">
                  <a:moveTo>
                    <a:pt x="94560" y="0"/>
                  </a:moveTo>
                  <a:lnTo>
                    <a:pt x="1005167" y="0"/>
                  </a:lnTo>
                  <a:cubicBezTo>
                    <a:pt x="1030246" y="0"/>
                    <a:pt x="1054298" y="9963"/>
                    <a:pt x="1072031" y="27696"/>
                  </a:cubicBezTo>
                  <a:cubicBezTo>
                    <a:pt x="1089764" y="45429"/>
                    <a:pt x="1099727" y="69481"/>
                    <a:pt x="1099727" y="94560"/>
                  </a:cubicBezTo>
                  <a:lnTo>
                    <a:pt x="1099727" y="199036"/>
                  </a:lnTo>
                  <a:cubicBezTo>
                    <a:pt x="1099727" y="251260"/>
                    <a:pt x="1057391" y="293596"/>
                    <a:pt x="1005167" y="293596"/>
                  </a:cubicBezTo>
                  <a:lnTo>
                    <a:pt x="94560" y="293596"/>
                  </a:lnTo>
                  <a:cubicBezTo>
                    <a:pt x="42336" y="293596"/>
                    <a:pt x="0" y="251260"/>
                    <a:pt x="0" y="199036"/>
                  </a:cubicBezTo>
                  <a:lnTo>
                    <a:pt x="0" y="94560"/>
                  </a:lnTo>
                  <a:cubicBezTo>
                    <a:pt x="0" y="42336"/>
                    <a:pt x="42336" y="0"/>
                    <a:pt x="94560" y="0"/>
                  </a:cubicBezTo>
                  <a:close/>
                </a:path>
              </a:pathLst>
            </a:custGeom>
            <a:solidFill>
              <a:srgbClr val="FBFDFF"/>
            </a:solidFill>
          </p:spPr>
        </p:sp>
        <p:sp>
          <p:nvSpPr>
            <p:cNvPr id="13" name="TextBox 13"/>
            <p:cNvSpPr txBox="1"/>
            <p:nvPr/>
          </p:nvSpPr>
          <p:spPr>
            <a:xfrm>
              <a:off x="0" y="9525"/>
              <a:ext cx="1099727" cy="284071"/>
            </a:xfrm>
            <a:prstGeom prst="rect">
              <a:avLst/>
            </a:prstGeom>
          </p:spPr>
          <p:txBody>
            <a:bodyPr lIns="50800" tIns="50800" rIns="50800" bIns="50800" rtlCol="0" anchor="ctr"/>
            <a:lstStyle/>
            <a:p>
              <a:pPr algn="ctr">
                <a:lnSpc>
                  <a:spcPts val="2159"/>
                </a:lnSpc>
              </a:pPr>
              <a:endParaRPr/>
            </a:p>
          </p:txBody>
        </p:sp>
      </p:grpSp>
      <p:sp>
        <p:nvSpPr>
          <p:cNvPr id="14" name="TextBox 14"/>
          <p:cNvSpPr txBox="1"/>
          <p:nvPr/>
        </p:nvSpPr>
        <p:spPr>
          <a:xfrm>
            <a:off x="28039" y="4581670"/>
            <a:ext cx="4886403" cy="1017271"/>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Subhashrao Deshpande</a:t>
            </a:r>
          </a:p>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 Mentor</a:t>
            </a:r>
          </a:p>
        </p:txBody>
      </p:sp>
      <p:grpSp>
        <p:nvGrpSpPr>
          <p:cNvPr id="15" name="Group 15"/>
          <p:cNvGrpSpPr/>
          <p:nvPr/>
        </p:nvGrpSpPr>
        <p:grpSpPr>
          <a:xfrm>
            <a:off x="5077035" y="4428902"/>
            <a:ext cx="3825985" cy="1114747"/>
            <a:chOff x="0" y="0"/>
            <a:chExt cx="1007667" cy="293596"/>
          </a:xfrm>
        </p:grpSpPr>
        <p:sp>
          <p:nvSpPr>
            <p:cNvPr id="16" name="Freeform 16"/>
            <p:cNvSpPr/>
            <p:nvPr/>
          </p:nvSpPr>
          <p:spPr>
            <a:xfrm>
              <a:off x="0" y="0"/>
              <a:ext cx="1007667" cy="293596"/>
            </a:xfrm>
            <a:custGeom>
              <a:avLst/>
              <a:gdLst/>
              <a:ahLst/>
              <a:cxnLst/>
              <a:rect l="l" t="t" r="r" b="b"/>
              <a:pathLst>
                <a:path w="1007667" h="293596">
                  <a:moveTo>
                    <a:pt x="103199" y="0"/>
                  </a:moveTo>
                  <a:lnTo>
                    <a:pt x="904468" y="0"/>
                  </a:lnTo>
                  <a:cubicBezTo>
                    <a:pt x="961463" y="0"/>
                    <a:pt x="1007667" y="46204"/>
                    <a:pt x="1007667" y="103199"/>
                  </a:cubicBezTo>
                  <a:lnTo>
                    <a:pt x="1007667" y="190397"/>
                  </a:lnTo>
                  <a:cubicBezTo>
                    <a:pt x="1007667" y="217767"/>
                    <a:pt x="996794" y="244016"/>
                    <a:pt x="977441" y="263370"/>
                  </a:cubicBezTo>
                  <a:cubicBezTo>
                    <a:pt x="958087" y="282723"/>
                    <a:pt x="931838" y="293596"/>
                    <a:pt x="904468" y="293596"/>
                  </a:cubicBezTo>
                  <a:lnTo>
                    <a:pt x="103199" y="293596"/>
                  </a:lnTo>
                  <a:cubicBezTo>
                    <a:pt x="46204" y="293596"/>
                    <a:pt x="0" y="247392"/>
                    <a:pt x="0" y="190397"/>
                  </a:cubicBezTo>
                  <a:lnTo>
                    <a:pt x="0" y="103199"/>
                  </a:lnTo>
                  <a:cubicBezTo>
                    <a:pt x="0" y="46204"/>
                    <a:pt x="46204" y="0"/>
                    <a:pt x="103199" y="0"/>
                  </a:cubicBezTo>
                  <a:close/>
                </a:path>
              </a:pathLst>
            </a:custGeom>
            <a:solidFill>
              <a:srgbClr val="FBFDFF"/>
            </a:solidFill>
          </p:spPr>
        </p:sp>
        <p:sp>
          <p:nvSpPr>
            <p:cNvPr id="17" name="TextBox 17"/>
            <p:cNvSpPr txBox="1"/>
            <p:nvPr/>
          </p:nvSpPr>
          <p:spPr>
            <a:xfrm>
              <a:off x="0" y="9525"/>
              <a:ext cx="1007667" cy="284071"/>
            </a:xfrm>
            <a:prstGeom prst="rect">
              <a:avLst/>
            </a:prstGeom>
          </p:spPr>
          <p:txBody>
            <a:bodyPr lIns="50800" tIns="50800" rIns="50800" bIns="50800" rtlCol="0" anchor="ctr"/>
            <a:lstStyle/>
            <a:p>
              <a:pPr algn="ctr">
                <a:lnSpc>
                  <a:spcPts val="2159"/>
                </a:lnSpc>
              </a:pPr>
              <a:endParaRPr/>
            </a:p>
          </p:txBody>
        </p:sp>
      </p:grpSp>
      <p:sp>
        <p:nvSpPr>
          <p:cNvPr id="18" name="TextBox 18"/>
          <p:cNvSpPr txBox="1"/>
          <p:nvPr/>
        </p:nvSpPr>
        <p:spPr>
          <a:xfrm>
            <a:off x="5077035" y="4484309"/>
            <a:ext cx="3825985" cy="1017271"/>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Amol Phalke  Coordinator</a:t>
            </a:r>
          </a:p>
        </p:txBody>
      </p:sp>
      <p:grpSp>
        <p:nvGrpSpPr>
          <p:cNvPr id="19" name="Group 19"/>
          <p:cNvGrpSpPr/>
          <p:nvPr/>
        </p:nvGrpSpPr>
        <p:grpSpPr>
          <a:xfrm>
            <a:off x="9420271" y="4419377"/>
            <a:ext cx="3825985" cy="1114747"/>
            <a:chOff x="0" y="0"/>
            <a:chExt cx="1007667" cy="293596"/>
          </a:xfrm>
        </p:grpSpPr>
        <p:sp>
          <p:nvSpPr>
            <p:cNvPr id="20" name="Freeform 20"/>
            <p:cNvSpPr/>
            <p:nvPr/>
          </p:nvSpPr>
          <p:spPr>
            <a:xfrm>
              <a:off x="0" y="0"/>
              <a:ext cx="1007667" cy="293596"/>
            </a:xfrm>
            <a:custGeom>
              <a:avLst/>
              <a:gdLst/>
              <a:ahLst/>
              <a:cxnLst/>
              <a:rect l="l" t="t" r="r" b="b"/>
              <a:pathLst>
                <a:path w="1007667" h="293596">
                  <a:moveTo>
                    <a:pt x="103199" y="0"/>
                  </a:moveTo>
                  <a:lnTo>
                    <a:pt x="904468" y="0"/>
                  </a:lnTo>
                  <a:cubicBezTo>
                    <a:pt x="961463" y="0"/>
                    <a:pt x="1007667" y="46204"/>
                    <a:pt x="1007667" y="103199"/>
                  </a:cubicBezTo>
                  <a:lnTo>
                    <a:pt x="1007667" y="190397"/>
                  </a:lnTo>
                  <a:cubicBezTo>
                    <a:pt x="1007667" y="217767"/>
                    <a:pt x="996794" y="244016"/>
                    <a:pt x="977441" y="263370"/>
                  </a:cubicBezTo>
                  <a:cubicBezTo>
                    <a:pt x="958087" y="282723"/>
                    <a:pt x="931838" y="293596"/>
                    <a:pt x="904468" y="293596"/>
                  </a:cubicBezTo>
                  <a:lnTo>
                    <a:pt x="103199" y="293596"/>
                  </a:lnTo>
                  <a:cubicBezTo>
                    <a:pt x="46204" y="293596"/>
                    <a:pt x="0" y="247392"/>
                    <a:pt x="0" y="190397"/>
                  </a:cubicBezTo>
                  <a:lnTo>
                    <a:pt x="0" y="103199"/>
                  </a:lnTo>
                  <a:cubicBezTo>
                    <a:pt x="0" y="46204"/>
                    <a:pt x="46204" y="0"/>
                    <a:pt x="103199" y="0"/>
                  </a:cubicBezTo>
                  <a:close/>
                </a:path>
              </a:pathLst>
            </a:custGeom>
            <a:solidFill>
              <a:srgbClr val="FBFDFF"/>
            </a:solidFill>
          </p:spPr>
        </p:sp>
        <p:sp>
          <p:nvSpPr>
            <p:cNvPr id="21" name="TextBox 21"/>
            <p:cNvSpPr txBox="1"/>
            <p:nvPr/>
          </p:nvSpPr>
          <p:spPr>
            <a:xfrm>
              <a:off x="0" y="9525"/>
              <a:ext cx="1007667" cy="284071"/>
            </a:xfrm>
            <a:prstGeom prst="rect">
              <a:avLst/>
            </a:prstGeom>
          </p:spPr>
          <p:txBody>
            <a:bodyPr lIns="50800" tIns="50800" rIns="50800" bIns="50800" rtlCol="0" anchor="ctr"/>
            <a:lstStyle/>
            <a:p>
              <a:pPr algn="ctr">
                <a:lnSpc>
                  <a:spcPts val="2159"/>
                </a:lnSpc>
              </a:pPr>
              <a:endParaRPr/>
            </a:p>
          </p:txBody>
        </p:sp>
      </p:grpSp>
      <p:sp>
        <p:nvSpPr>
          <p:cNvPr id="22" name="TextBox 22"/>
          <p:cNvSpPr txBox="1"/>
          <p:nvPr/>
        </p:nvSpPr>
        <p:spPr>
          <a:xfrm>
            <a:off x="9420271" y="4635009"/>
            <a:ext cx="3825985" cy="493396"/>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Ashutosh Barmukh</a:t>
            </a:r>
          </a:p>
        </p:txBody>
      </p:sp>
      <p:grpSp>
        <p:nvGrpSpPr>
          <p:cNvPr id="23" name="Group 23"/>
          <p:cNvGrpSpPr/>
          <p:nvPr/>
        </p:nvGrpSpPr>
        <p:grpSpPr>
          <a:xfrm>
            <a:off x="13988791" y="4362434"/>
            <a:ext cx="3825985" cy="1114747"/>
            <a:chOff x="0" y="0"/>
            <a:chExt cx="1007667" cy="293596"/>
          </a:xfrm>
        </p:grpSpPr>
        <p:sp>
          <p:nvSpPr>
            <p:cNvPr id="24" name="Freeform 24"/>
            <p:cNvSpPr/>
            <p:nvPr/>
          </p:nvSpPr>
          <p:spPr>
            <a:xfrm>
              <a:off x="0" y="0"/>
              <a:ext cx="1007667" cy="293596"/>
            </a:xfrm>
            <a:custGeom>
              <a:avLst/>
              <a:gdLst/>
              <a:ahLst/>
              <a:cxnLst/>
              <a:rect l="l" t="t" r="r" b="b"/>
              <a:pathLst>
                <a:path w="1007667" h="293596">
                  <a:moveTo>
                    <a:pt x="103199" y="0"/>
                  </a:moveTo>
                  <a:lnTo>
                    <a:pt x="904468" y="0"/>
                  </a:lnTo>
                  <a:cubicBezTo>
                    <a:pt x="961463" y="0"/>
                    <a:pt x="1007667" y="46204"/>
                    <a:pt x="1007667" y="103199"/>
                  </a:cubicBezTo>
                  <a:lnTo>
                    <a:pt x="1007667" y="190397"/>
                  </a:lnTo>
                  <a:cubicBezTo>
                    <a:pt x="1007667" y="217767"/>
                    <a:pt x="996794" y="244016"/>
                    <a:pt x="977441" y="263370"/>
                  </a:cubicBezTo>
                  <a:cubicBezTo>
                    <a:pt x="958087" y="282723"/>
                    <a:pt x="931838" y="293596"/>
                    <a:pt x="904468" y="293596"/>
                  </a:cubicBezTo>
                  <a:lnTo>
                    <a:pt x="103199" y="293596"/>
                  </a:lnTo>
                  <a:cubicBezTo>
                    <a:pt x="46204" y="293596"/>
                    <a:pt x="0" y="247392"/>
                    <a:pt x="0" y="190397"/>
                  </a:cubicBezTo>
                  <a:lnTo>
                    <a:pt x="0" y="103199"/>
                  </a:lnTo>
                  <a:cubicBezTo>
                    <a:pt x="0" y="46204"/>
                    <a:pt x="46204" y="0"/>
                    <a:pt x="103199" y="0"/>
                  </a:cubicBezTo>
                  <a:close/>
                </a:path>
              </a:pathLst>
            </a:custGeom>
            <a:solidFill>
              <a:srgbClr val="FBFDFF"/>
            </a:solidFill>
          </p:spPr>
        </p:sp>
        <p:sp>
          <p:nvSpPr>
            <p:cNvPr id="25" name="TextBox 25"/>
            <p:cNvSpPr txBox="1"/>
            <p:nvPr/>
          </p:nvSpPr>
          <p:spPr>
            <a:xfrm>
              <a:off x="0" y="9525"/>
              <a:ext cx="1007667" cy="284071"/>
            </a:xfrm>
            <a:prstGeom prst="rect">
              <a:avLst/>
            </a:prstGeom>
          </p:spPr>
          <p:txBody>
            <a:bodyPr lIns="50800" tIns="50800" rIns="50800" bIns="50800" rtlCol="0" anchor="ctr"/>
            <a:lstStyle/>
            <a:p>
              <a:pPr algn="ctr">
                <a:lnSpc>
                  <a:spcPts val="2159"/>
                </a:lnSpc>
              </a:pPr>
              <a:endParaRPr/>
            </a:p>
          </p:txBody>
        </p:sp>
      </p:grpSp>
      <p:sp>
        <p:nvSpPr>
          <p:cNvPr id="26" name="TextBox 26"/>
          <p:cNvSpPr txBox="1"/>
          <p:nvPr/>
        </p:nvSpPr>
        <p:spPr>
          <a:xfrm>
            <a:off x="13988791" y="4572936"/>
            <a:ext cx="3825985" cy="493396"/>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Aditya Ponkshe</a:t>
            </a:r>
          </a:p>
        </p:txBody>
      </p:sp>
      <p:grpSp>
        <p:nvGrpSpPr>
          <p:cNvPr id="27" name="Group 27"/>
          <p:cNvGrpSpPr/>
          <p:nvPr/>
        </p:nvGrpSpPr>
        <p:grpSpPr>
          <a:xfrm>
            <a:off x="605873" y="8935371"/>
            <a:ext cx="3825985" cy="1114747"/>
            <a:chOff x="0" y="0"/>
            <a:chExt cx="1007667" cy="293596"/>
          </a:xfrm>
        </p:grpSpPr>
        <p:sp>
          <p:nvSpPr>
            <p:cNvPr id="28" name="Freeform 28"/>
            <p:cNvSpPr/>
            <p:nvPr/>
          </p:nvSpPr>
          <p:spPr>
            <a:xfrm>
              <a:off x="0" y="0"/>
              <a:ext cx="1007667" cy="293596"/>
            </a:xfrm>
            <a:custGeom>
              <a:avLst/>
              <a:gdLst/>
              <a:ahLst/>
              <a:cxnLst/>
              <a:rect l="l" t="t" r="r" b="b"/>
              <a:pathLst>
                <a:path w="1007667" h="293596">
                  <a:moveTo>
                    <a:pt x="103199" y="0"/>
                  </a:moveTo>
                  <a:lnTo>
                    <a:pt x="904468" y="0"/>
                  </a:lnTo>
                  <a:cubicBezTo>
                    <a:pt x="961463" y="0"/>
                    <a:pt x="1007667" y="46204"/>
                    <a:pt x="1007667" y="103199"/>
                  </a:cubicBezTo>
                  <a:lnTo>
                    <a:pt x="1007667" y="190397"/>
                  </a:lnTo>
                  <a:cubicBezTo>
                    <a:pt x="1007667" y="217767"/>
                    <a:pt x="996794" y="244016"/>
                    <a:pt x="977441" y="263370"/>
                  </a:cubicBezTo>
                  <a:cubicBezTo>
                    <a:pt x="958087" y="282723"/>
                    <a:pt x="931838" y="293596"/>
                    <a:pt x="904468" y="293596"/>
                  </a:cubicBezTo>
                  <a:lnTo>
                    <a:pt x="103199" y="293596"/>
                  </a:lnTo>
                  <a:cubicBezTo>
                    <a:pt x="46204" y="293596"/>
                    <a:pt x="0" y="247392"/>
                    <a:pt x="0" y="190397"/>
                  </a:cubicBezTo>
                  <a:lnTo>
                    <a:pt x="0" y="103199"/>
                  </a:lnTo>
                  <a:cubicBezTo>
                    <a:pt x="0" y="46204"/>
                    <a:pt x="46204" y="0"/>
                    <a:pt x="103199" y="0"/>
                  </a:cubicBezTo>
                  <a:close/>
                </a:path>
              </a:pathLst>
            </a:custGeom>
            <a:solidFill>
              <a:srgbClr val="FBFDFF"/>
            </a:solidFill>
          </p:spPr>
        </p:sp>
        <p:sp>
          <p:nvSpPr>
            <p:cNvPr id="29" name="TextBox 29"/>
            <p:cNvSpPr txBox="1"/>
            <p:nvPr/>
          </p:nvSpPr>
          <p:spPr>
            <a:xfrm>
              <a:off x="0" y="9525"/>
              <a:ext cx="1007667" cy="284071"/>
            </a:xfrm>
            <a:prstGeom prst="rect">
              <a:avLst/>
            </a:prstGeom>
          </p:spPr>
          <p:txBody>
            <a:bodyPr lIns="50800" tIns="50800" rIns="50800" bIns="50800" rtlCol="0" anchor="ctr"/>
            <a:lstStyle/>
            <a:p>
              <a:pPr algn="ctr">
                <a:lnSpc>
                  <a:spcPts val="2159"/>
                </a:lnSpc>
              </a:pPr>
              <a:endParaRPr/>
            </a:p>
          </p:txBody>
        </p:sp>
      </p:grpSp>
      <p:sp>
        <p:nvSpPr>
          <p:cNvPr id="30" name="TextBox 30"/>
          <p:cNvSpPr txBox="1"/>
          <p:nvPr/>
        </p:nvSpPr>
        <p:spPr>
          <a:xfrm>
            <a:off x="605873" y="9207947"/>
            <a:ext cx="3825985" cy="493395"/>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Piyush Ozarde</a:t>
            </a:r>
          </a:p>
        </p:txBody>
      </p:sp>
      <p:grpSp>
        <p:nvGrpSpPr>
          <p:cNvPr id="31" name="Group 31"/>
          <p:cNvGrpSpPr/>
          <p:nvPr/>
        </p:nvGrpSpPr>
        <p:grpSpPr>
          <a:xfrm>
            <a:off x="5105610" y="8935371"/>
            <a:ext cx="3825985" cy="1114747"/>
            <a:chOff x="0" y="0"/>
            <a:chExt cx="1007667" cy="293596"/>
          </a:xfrm>
        </p:grpSpPr>
        <p:sp>
          <p:nvSpPr>
            <p:cNvPr id="32" name="Freeform 32"/>
            <p:cNvSpPr/>
            <p:nvPr/>
          </p:nvSpPr>
          <p:spPr>
            <a:xfrm>
              <a:off x="0" y="0"/>
              <a:ext cx="1007667" cy="293596"/>
            </a:xfrm>
            <a:custGeom>
              <a:avLst/>
              <a:gdLst/>
              <a:ahLst/>
              <a:cxnLst/>
              <a:rect l="l" t="t" r="r" b="b"/>
              <a:pathLst>
                <a:path w="1007667" h="293596">
                  <a:moveTo>
                    <a:pt x="103199" y="0"/>
                  </a:moveTo>
                  <a:lnTo>
                    <a:pt x="904468" y="0"/>
                  </a:lnTo>
                  <a:cubicBezTo>
                    <a:pt x="961463" y="0"/>
                    <a:pt x="1007667" y="46204"/>
                    <a:pt x="1007667" y="103199"/>
                  </a:cubicBezTo>
                  <a:lnTo>
                    <a:pt x="1007667" y="190397"/>
                  </a:lnTo>
                  <a:cubicBezTo>
                    <a:pt x="1007667" y="217767"/>
                    <a:pt x="996794" y="244016"/>
                    <a:pt x="977441" y="263370"/>
                  </a:cubicBezTo>
                  <a:cubicBezTo>
                    <a:pt x="958087" y="282723"/>
                    <a:pt x="931838" y="293596"/>
                    <a:pt x="904468" y="293596"/>
                  </a:cubicBezTo>
                  <a:lnTo>
                    <a:pt x="103199" y="293596"/>
                  </a:lnTo>
                  <a:cubicBezTo>
                    <a:pt x="46204" y="293596"/>
                    <a:pt x="0" y="247392"/>
                    <a:pt x="0" y="190397"/>
                  </a:cubicBezTo>
                  <a:lnTo>
                    <a:pt x="0" y="103199"/>
                  </a:lnTo>
                  <a:cubicBezTo>
                    <a:pt x="0" y="46204"/>
                    <a:pt x="46204" y="0"/>
                    <a:pt x="103199" y="0"/>
                  </a:cubicBezTo>
                  <a:close/>
                </a:path>
              </a:pathLst>
            </a:custGeom>
            <a:solidFill>
              <a:srgbClr val="FBFDFF"/>
            </a:solidFill>
          </p:spPr>
        </p:sp>
        <p:sp>
          <p:nvSpPr>
            <p:cNvPr id="33" name="TextBox 33"/>
            <p:cNvSpPr txBox="1"/>
            <p:nvPr/>
          </p:nvSpPr>
          <p:spPr>
            <a:xfrm>
              <a:off x="0" y="9525"/>
              <a:ext cx="1007667" cy="284071"/>
            </a:xfrm>
            <a:prstGeom prst="rect">
              <a:avLst/>
            </a:prstGeom>
          </p:spPr>
          <p:txBody>
            <a:bodyPr lIns="50800" tIns="50800" rIns="50800" bIns="50800" rtlCol="0" anchor="ctr"/>
            <a:lstStyle/>
            <a:p>
              <a:pPr algn="ctr">
                <a:lnSpc>
                  <a:spcPts val="2159"/>
                </a:lnSpc>
              </a:pPr>
              <a:endParaRPr/>
            </a:p>
          </p:txBody>
        </p:sp>
      </p:grpSp>
      <p:sp>
        <p:nvSpPr>
          <p:cNvPr id="34" name="TextBox 34"/>
          <p:cNvSpPr txBox="1"/>
          <p:nvPr/>
        </p:nvSpPr>
        <p:spPr>
          <a:xfrm>
            <a:off x="5180153" y="9207947"/>
            <a:ext cx="3825985" cy="493395"/>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Amol Sugandhi</a:t>
            </a:r>
          </a:p>
        </p:txBody>
      </p:sp>
      <p:grpSp>
        <p:nvGrpSpPr>
          <p:cNvPr id="35" name="Group 35"/>
          <p:cNvGrpSpPr/>
          <p:nvPr/>
        </p:nvGrpSpPr>
        <p:grpSpPr>
          <a:xfrm>
            <a:off x="9249072" y="8954421"/>
            <a:ext cx="4356323" cy="1114747"/>
            <a:chOff x="0" y="0"/>
            <a:chExt cx="1147344" cy="293596"/>
          </a:xfrm>
        </p:grpSpPr>
        <p:sp>
          <p:nvSpPr>
            <p:cNvPr id="36" name="Freeform 36"/>
            <p:cNvSpPr/>
            <p:nvPr/>
          </p:nvSpPr>
          <p:spPr>
            <a:xfrm>
              <a:off x="0" y="0"/>
              <a:ext cx="1147344" cy="293596"/>
            </a:xfrm>
            <a:custGeom>
              <a:avLst/>
              <a:gdLst/>
              <a:ahLst/>
              <a:cxnLst/>
              <a:rect l="l" t="t" r="r" b="b"/>
              <a:pathLst>
                <a:path w="1147344" h="293596">
                  <a:moveTo>
                    <a:pt x="90636" y="0"/>
                  </a:moveTo>
                  <a:lnTo>
                    <a:pt x="1056709" y="0"/>
                  </a:lnTo>
                  <a:cubicBezTo>
                    <a:pt x="1106765" y="0"/>
                    <a:pt x="1147344" y="40579"/>
                    <a:pt x="1147344" y="90636"/>
                  </a:cubicBezTo>
                  <a:lnTo>
                    <a:pt x="1147344" y="202960"/>
                  </a:lnTo>
                  <a:cubicBezTo>
                    <a:pt x="1147344" y="226998"/>
                    <a:pt x="1137795" y="250052"/>
                    <a:pt x="1120798" y="267049"/>
                  </a:cubicBezTo>
                  <a:cubicBezTo>
                    <a:pt x="1103800" y="284047"/>
                    <a:pt x="1080747" y="293596"/>
                    <a:pt x="1056709" y="293596"/>
                  </a:cubicBezTo>
                  <a:lnTo>
                    <a:pt x="90636" y="293596"/>
                  </a:lnTo>
                  <a:cubicBezTo>
                    <a:pt x="66598" y="293596"/>
                    <a:pt x="43544" y="284047"/>
                    <a:pt x="26547" y="267049"/>
                  </a:cubicBezTo>
                  <a:cubicBezTo>
                    <a:pt x="9549" y="250052"/>
                    <a:pt x="0" y="226998"/>
                    <a:pt x="0" y="202960"/>
                  </a:cubicBezTo>
                  <a:lnTo>
                    <a:pt x="0" y="90636"/>
                  </a:lnTo>
                  <a:cubicBezTo>
                    <a:pt x="0" y="66598"/>
                    <a:pt x="9549" y="43544"/>
                    <a:pt x="26547" y="26547"/>
                  </a:cubicBezTo>
                  <a:cubicBezTo>
                    <a:pt x="43544" y="9549"/>
                    <a:pt x="66598" y="0"/>
                    <a:pt x="90636" y="0"/>
                  </a:cubicBezTo>
                  <a:close/>
                </a:path>
              </a:pathLst>
            </a:custGeom>
            <a:solidFill>
              <a:srgbClr val="FBFDFF"/>
            </a:solidFill>
          </p:spPr>
        </p:sp>
        <p:sp>
          <p:nvSpPr>
            <p:cNvPr id="37" name="TextBox 37"/>
            <p:cNvSpPr txBox="1"/>
            <p:nvPr/>
          </p:nvSpPr>
          <p:spPr>
            <a:xfrm>
              <a:off x="0" y="9525"/>
              <a:ext cx="1147344" cy="284071"/>
            </a:xfrm>
            <a:prstGeom prst="rect">
              <a:avLst/>
            </a:prstGeom>
          </p:spPr>
          <p:txBody>
            <a:bodyPr lIns="50800" tIns="50800" rIns="50800" bIns="50800" rtlCol="0" anchor="ctr"/>
            <a:lstStyle/>
            <a:p>
              <a:pPr algn="ctr">
                <a:lnSpc>
                  <a:spcPts val="2159"/>
                </a:lnSpc>
              </a:pPr>
              <a:endParaRPr/>
            </a:p>
          </p:txBody>
        </p:sp>
      </p:grpSp>
      <p:sp>
        <p:nvSpPr>
          <p:cNvPr id="38" name="TextBox 38"/>
          <p:cNvSpPr txBox="1"/>
          <p:nvPr/>
        </p:nvSpPr>
        <p:spPr>
          <a:xfrm>
            <a:off x="9354144" y="9207947"/>
            <a:ext cx="4146179" cy="493395"/>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Shashishekhar Chaugule</a:t>
            </a:r>
          </a:p>
        </p:txBody>
      </p:sp>
      <p:grpSp>
        <p:nvGrpSpPr>
          <p:cNvPr id="39" name="Group 39"/>
          <p:cNvGrpSpPr/>
          <p:nvPr/>
        </p:nvGrpSpPr>
        <p:grpSpPr>
          <a:xfrm>
            <a:off x="13938473" y="8961479"/>
            <a:ext cx="3825985" cy="1088639"/>
            <a:chOff x="0" y="0"/>
            <a:chExt cx="1007667" cy="286720"/>
          </a:xfrm>
        </p:grpSpPr>
        <p:sp>
          <p:nvSpPr>
            <p:cNvPr id="40" name="Freeform 40"/>
            <p:cNvSpPr/>
            <p:nvPr/>
          </p:nvSpPr>
          <p:spPr>
            <a:xfrm>
              <a:off x="0" y="0"/>
              <a:ext cx="1007667" cy="286720"/>
            </a:xfrm>
            <a:custGeom>
              <a:avLst/>
              <a:gdLst/>
              <a:ahLst/>
              <a:cxnLst/>
              <a:rect l="l" t="t" r="r" b="b"/>
              <a:pathLst>
                <a:path w="1007667" h="286720">
                  <a:moveTo>
                    <a:pt x="103199" y="0"/>
                  </a:moveTo>
                  <a:lnTo>
                    <a:pt x="904468" y="0"/>
                  </a:lnTo>
                  <a:cubicBezTo>
                    <a:pt x="961463" y="0"/>
                    <a:pt x="1007667" y="46204"/>
                    <a:pt x="1007667" y="103199"/>
                  </a:cubicBezTo>
                  <a:lnTo>
                    <a:pt x="1007667" y="183521"/>
                  </a:lnTo>
                  <a:cubicBezTo>
                    <a:pt x="1007667" y="240516"/>
                    <a:pt x="961463" y="286720"/>
                    <a:pt x="904468" y="286720"/>
                  </a:cubicBezTo>
                  <a:lnTo>
                    <a:pt x="103199" y="286720"/>
                  </a:lnTo>
                  <a:cubicBezTo>
                    <a:pt x="46204" y="286720"/>
                    <a:pt x="0" y="240516"/>
                    <a:pt x="0" y="183521"/>
                  </a:cubicBezTo>
                  <a:lnTo>
                    <a:pt x="0" y="103199"/>
                  </a:lnTo>
                  <a:cubicBezTo>
                    <a:pt x="0" y="46204"/>
                    <a:pt x="46204" y="0"/>
                    <a:pt x="103199" y="0"/>
                  </a:cubicBezTo>
                  <a:close/>
                </a:path>
              </a:pathLst>
            </a:custGeom>
            <a:solidFill>
              <a:srgbClr val="FBFDFF"/>
            </a:solidFill>
          </p:spPr>
        </p:sp>
        <p:sp>
          <p:nvSpPr>
            <p:cNvPr id="41" name="TextBox 41"/>
            <p:cNvSpPr txBox="1"/>
            <p:nvPr/>
          </p:nvSpPr>
          <p:spPr>
            <a:xfrm>
              <a:off x="0" y="9525"/>
              <a:ext cx="1007667" cy="277195"/>
            </a:xfrm>
            <a:prstGeom prst="rect">
              <a:avLst/>
            </a:prstGeom>
          </p:spPr>
          <p:txBody>
            <a:bodyPr lIns="50800" tIns="50800" rIns="50800" bIns="50800" rtlCol="0" anchor="ctr"/>
            <a:lstStyle/>
            <a:p>
              <a:pPr algn="ctr">
                <a:lnSpc>
                  <a:spcPts val="2159"/>
                </a:lnSpc>
              </a:pPr>
              <a:endParaRPr/>
            </a:p>
          </p:txBody>
        </p:sp>
      </p:grpSp>
      <p:sp>
        <p:nvSpPr>
          <p:cNvPr id="42" name="TextBox 42"/>
          <p:cNvSpPr txBox="1"/>
          <p:nvPr/>
        </p:nvSpPr>
        <p:spPr>
          <a:xfrm>
            <a:off x="13988791" y="9207947"/>
            <a:ext cx="3825985" cy="493395"/>
          </a:xfrm>
          <a:prstGeom prst="rect">
            <a:avLst/>
          </a:prstGeom>
        </p:spPr>
        <p:txBody>
          <a:bodyPr lIns="0" tIns="0" rIns="0" bIns="0" rtlCol="0" anchor="t">
            <a:spAutoFit/>
          </a:bodyPr>
          <a:lstStyle/>
          <a:p>
            <a:pPr algn="ctr">
              <a:lnSpc>
                <a:spcPts val="4199"/>
              </a:lnSpc>
              <a:spcBef>
                <a:spcPct val="0"/>
              </a:spcBef>
            </a:pPr>
            <a:r>
              <a:rPr lang="en-US" sz="2799" b="1">
                <a:solidFill>
                  <a:srgbClr val="004AAD"/>
                </a:solidFill>
                <a:latin typeface="Century Expanded Bold"/>
                <a:ea typeface="Century Expanded Bold"/>
                <a:cs typeface="Century Expanded Bold"/>
                <a:sym typeface="Century Expanded Bold"/>
              </a:rPr>
              <a:t>Ishant Deshmukh</a:t>
            </a:r>
          </a:p>
        </p:txBody>
      </p:sp>
      <p:sp>
        <p:nvSpPr>
          <p:cNvPr id="43" name="TextBox 43"/>
          <p:cNvSpPr txBox="1"/>
          <p:nvPr/>
        </p:nvSpPr>
        <p:spPr>
          <a:xfrm>
            <a:off x="1028700" y="561986"/>
            <a:ext cx="12319390" cy="923903"/>
          </a:xfrm>
          <a:prstGeom prst="rect">
            <a:avLst/>
          </a:prstGeom>
        </p:spPr>
        <p:txBody>
          <a:bodyPr lIns="0" tIns="0" rIns="0" bIns="0" rtlCol="0" anchor="t">
            <a:spAutoFit/>
          </a:bodyPr>
          <a:lstStyle/>
          <a:p>
            <a:pPr algn="l">
              <a:lnSpc>
                <a:spcPts val="6600"/>
              </a:lnSpc>
            </a:pPr>
            <a:r>
              <a:rPr lang="en-US" sz="6000" dirty="0">
                <a:solidFill>
                  <a:srgbClr val="004AAD"/>
                </a:solidFill>
                <a:latin typeface="Hatton"/>
                <a:ea typeface="Hatton"/>
                <a:cs typeface="Hatton"/>
                <a:sym typeface="Hatton"/>
              </a:rPr>
              <a:t>OUR TEAM</a:t>
            </a:r>
          </a:p>
        </p:txBody>
      </p:sp>
      <p:sp>
        <p:nvSpPr>
          <p:cNvPr id="44" name="TextBox 44"/>
          <p:cNvSpPr txBox="1"/>
          <p:nvPr/>
        </p:nvSpPr>
        <p:spPr>
          <a:xfrm>
            <a:off x="16091615" y="603111"/>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grpSp>
        <p:nvGrpSpPr>
          <p:cNvPr id="3" name="Group 3"/>
          <p:cNvGrpSpPr>
            <a:grpSpLocks noChangeAspect="1"/>
          </p:cNvGrpSpPr>
          <p:nvPr/>
        </p:nvGrpSpPr>
        <p:grpSpPr>
          <a:xfrm>
            <a:off x="-1040485" y="-332264"/>
            <a:ext cx="7301018" cy="10951527"/>
            <a:chOff x="0" y="0"/>
            <a:chExt cx="6350000" cy="9525000"/>
          </a:xfrm>
        </p:grpSpPr>
        <p:sp>
          <p:nvSpPr>
            <p:cNvPr id="4" name="Freeform 4"/>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stretch>
                <a:fillRect l="-25000" r="-25000"/>
              </a:stretch>
            </a:blipFill>
          </p:spPr>
        </p:sp>
      </p:grpSp>
      <p:sp>
        <p:nvSpPr>
          <p:cNvPr id="5" name="TextBox 5"/>
          <p:cNvSpPr txBox="1"/>
          <p:nvPr/>
        </p:nvSpPr>
        <p:spPr>
          <a:xfrm>
            <a:off x="16091615" y="802163"/>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FFFFFF"/>
                </a:solidFill>
                <a:latin typeface="Hatton Bold"/>
                <a:ea typeface="Hatton Bold"/>
                <a:cs typeface="Hatton Bold"/>
                <a:sym typeface="Hatton Bold"/>
              </a:rPr>
              <a:t>13</a:t>
            </a:r>
          </a:p>
        </p:txBody>
      </p:sp>
      <p:sp>
        <p:nvSpPr>
          <p:cNvPr id="6" name="TextBox 6"/>
          <p:cNvSpPr txBox="1"/>
          <p:nvPr/>
        </p:nvSpPr>
        <p:spPr>
          <a:xfrm>
            <a:off x="6710100" y="725963"/>
            <a:ext cx="8115300" cy="2041569"/>
          </a:xfrm>
          <a:prstGeom prst="rect">
            <a:avLst/>
          </a:prstGeom>
        </p:spPr>
        <p:txBody>
          <a:bodyPr lIns="0" tIns="0" rIns="0" bIns="0" rtlCol="0" anchor="t">
            <a:spAutoFit/>
          </a:bodyPr>
          <a:lstStyle/>
          <a:p>
            <a:pPr algn="l">
              <a:lnSpc>
                <a:spcPts val="7700"/>
              </a:lnSpc>
            </a:pPr>
            <a:r>
              <a:rPr lang="en-US" sz="7000">
                <a:solidFill>
                  <a:srgbClr val="004AAD"/>
                </a:solidFill>
                <a:latin typeface="Hatton"/>
                <a:ea typeface="Hatton"/>
                <a:cs typeface="Hatton"/>
                <a:sym typeface="Hatton"/>
              </a:rPr>
              <a:t>AREAS OF CONTRIBUTION</a:t>
            </a:r>
          </a:p>
        </p:txBody>
      </p:sp>
      <p:sp>
        <p:nvSpPr>
          <p:cNvPr id="7" name="TextBox 7"/>
          <p:cNvSpPr txBox="1"/>
          <p:nvPr/>
        </p:nvSpPr>
        <p:spPr>
          <a:xfrm>
            <a:off x="6710100" y="2772693"/>
            <a:ext cx="10863311" cy="5596891"/>
          </a:xfrm>
          <a:prstGeom prst="rect">
            <a:avLst/>
          </a:prstGeom>
        </p:spPr>
        <p:txBody>
          <a:bodyPr lIns="0" tIns="0" rIns="0" bIns="0" rtlCol="0" anchor="t">
            <a:spAutoFit/>
          </a:bodyPr>
          <a:lstStyle/>
          <a:p>
            <a:pPr algn="l">
              <a:lnSpc>
                <a:spcPct val="150000"/>
              </a:lnSpc>
            </a:pPr>
            <a:r>
              <a:rPr lang="en-US" sz="2699" b="1" dirty="0">
                <a:solidFill>
                  <a:srgbClr val="004AAD"/>
                </a:solidFill>
                <a:latin typeface="Century Expanded Bold"/>
                <a:ea typeface="Century Expanded Bold"/>
                <a:cs typeface="Century Expanded Bold"/>
                <a:sym typeface="Century Expanded Bold"/>
              </a:rPr>
              <a:t>1. Acting as mentors for research interns</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2. Helping us in conducting and contributing </a:t>
            </a:r>
            <a:r>
              <a:rPr lang="mr-IN" sz="2699" b="1" dirty="0">
                <a:solidFill>
                  <a:srgbClr val="004AAD"/>
                </a:solidFill>
                <a:latin typeface="Century Expanded Bold"/>
                <a:ea typeface="Century Expanded Bold"/>
                <a:cs typeface="Century Expanded Bold"/>
                <a:sym typeface="Century Expanded Bold"/>
              </a:rPr>
              <a:t>to</a:t>
            </a:r>
            <a:r>
              <a:rPr lang="en-US" sz="2699" b="1" dirty="0">
                <a:solidFill>
                  <a:srgbClr val="004AAD"/>
                </a:solidFill>
                <a:latin typeface="Century Expanded Bold"/>
                <a:ea typeface="Century Expanded Bold"/>
                <a:cs typeface="Century Expanded Bold"/>
                <a:sym typeface="Century Expanded Bold"/>
              </a:rPr>
              <a:t> research projects related </a:t>
            </a:r>
            <a:r>
              <a:rPr lang="mr-IN" sz="2699" b="1" dirty="0">
                <a:solidFill>
                  <a:srgbClr val="004AAD"/>
                </a:solidFill>
                <a:latin typeface="Century Expanded Bold"/>
                <a:ea typeface="Century Expanded Bold"/>
                <a:cs typeface="Century Expanded Bold"/>
                <a:sym typeface="Century Expanded Bold"/>
              </a:rPr>
              <a:t>to </a:t>
            </a:r>
            <a:r>
              <a:rPr lang="en-US" sz="2699" b="1" dirty="0">
                <a:solidFill>
                  <a:srgbClr val="004AAD"/>
                </a:solidFill>
                <a:latin typeface="Century Expanded Bold"/>
                <a:ea typeface="Century Expanded Bold"/>
                <a:cs typeface="Century Expanded Bold"/>
                <a:sym typeface="Century Expanded Bold"/>
              </a:rPr>
              <a:t>surveys</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3. Giving presentations on socially relevant topics of your expertise</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4. Writing blogs, articles on socially relevant topics</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5. Becoming part of study groups, events like – </a:t>
            </a:r>
            <a:r>
              <a:rPr lang="en-US" sz="2699" b="1" dirty="0" err="1">
                <a:solidFill>
                  <a:srgbClr val="004AAD"/>
                </a:solidFill>
                <a:latin typeface="Century Expanded Bold"/>
                <a:ea typeface="Century Expanded Bold"/>
                <a:cs typeface="Century Expanded Bold"/>
                <a:sym typeface="Century Expanded Bold"/>
              </a:rPr>
              <a:t>samajik</a:t>
            </a:r>
            <a:r>
              <a:rPr lang="en-US" sz="2699" b="1" dirty="0">
                <a:solidFill>
                  <a:srgbClr val="004AAD"/>
                </a:solidFill>
                <a:latin typeface="Century Expanded Bold"/>
                <a:ea typeface="Century Expanded Bold"/>
                <a:cs typeface="Century Expanded Bold"/>
                <a:sym typeface="Century Expanded Bold"/>
              </a:rPr>
              <a:t> shastra </a:t>
            </a:r>
            <a:r>
              <a:rPr lang="en-US" sz="2699" b="1" dirty="0" err="1">
                <a:solidFill>
                  <a:srgbClr val="004AAD"/>
                </a:solidFill>
                <a:latin typeface="Century Expanded Bold"/>
                <a:ea typeface="Century Expanded Bold"/>
                <a:cs typeface="Century Expanded Bold"/>
                <a:sym typeface="Century Expanded Bold"/>
              </a:rPr>
              <a:t>katta</a:t>
            </a:r>
            <a:endParaRPr lang="en-US" sz="2699" b="1" dirty="0">
              <a:solidFill>
                <a:srgbClr val="004AAD"/>
              </a:solidFill>
              <a:latin typeface="Century Expanded Bold"/>
              <a:ea typeface="Century Expanded Bold"/>
              <a:cs typeface="Century Expanded Bold"/>
              <a:sym typeface="Century Expanded Bold"/>
            </a:endParaRPr>
          </a:p>
          <a:p>
            <a:pPr algn="l">
              <a:lnSpc>
                <a:spcPct val="150000"/>
              </a:lnSpc>
            </a:pPr>
            <a:r>
              <a:rPr lang="en-US" sz="2699" b="1" dirty="0">
                <a:solidFill>
                  <a:srgbClr val="004AAD"/>
                </a:solidFill>
                <a:latin typeface="Century Expanded Bold"/>
                <a:ea typeface="Century Expanded Bold"/>
                <a:cs typeface="Century Expanded Bold"/>
                <a:sym typeface="Century Expanded Bold"/>
              </a:rPr>
              <a:t>6. Coming up with ideas, projects regarding national issues</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7. Giving leads for </a:t>
            </a:r>
            <a:r>
              <a:rPr lang="en-US" sz="2699" b="1" dirty="0" err="1">
                <a:solidFill>
                  <a:srgbClr val="004AAD"/>
                </a:solidFill>
                <a:latin typeface="Century Expanded Bold"/>
                <a:ea typeface="Century Expanded Bold"/>
                <a:cs typeface="Century Expanded Bold"/>
                <a:sym typeface="Century Expanded Bold"/>
              </a:rPr>
              <a:t>organising</a:t>
            </a:r>
            <a:r>
              <a:rPr lang="en-US" sz="2699" b="1" dirty="0">
                <a:solidFill>
                  <a:srgbClr val="004AAD"/>
                </a:solidFill>
                <a:latin typeface="Century Expanded Bold"/>
                <a:ea typeface="Century Expanded Bold"/>
                <a:cs typeface="Century Expanded Bold"/>
                <a:sym typeface="Century Expanded Bold"/>
              </a:rPr>
              <a:t> courses</a:t>
            </a:r>
          </a:p>
          <a:p>
            <a:pPr algn="l">
              <a:lnSpc>
                <a:spcPct val="150000"/>
              </a:lnSpc>
            </a:pPr>
            <a:r>
              <a:rPr lang="en-US" sz="2699" b="1" dirty="0">
                <a:solidFill>
                  <a:srgbClr val="004AAD"/>
                </a:solidFill>
                <a:latin typeface="Century Expanded Bold"/>
                <a:ea typeface="Century Expanded Bold"/>
                <a:cs typeface="Century Expanded Bold"/>
                <a:sym typeface="Century Expanded Bold"/>
              </a:rPr>
              <a:t>8. Funding</a:t>
            </a:r>
          </a:p>
        </p:txBody>
      </p:sp>
      <p:sp>
        <p:nvSpPr>
          <p:cNvPr id="8" name="TextBox 8"/>
          <p:cNvSpPr txBox="1"/>
          <p:nvPr/>
        </p:nvSpPr>
        <p:spPr>
          <a:xfrm>
            <a:off x="16091615" y="802163"/>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1351991" y="1167921"/>
            <a:ext cx="11710563" cy="1069975"/>
          </a:xfrm>
          <a:prstGeom prst="rect">
            <a:avLst/>
          </a:prstGeom>
        </p:spPr>
        <p:txBody>
          <a:bodyPr lIns="0" tIns="0" rIns="0" bIns="0" rtlCol="0" anchor="t">
            <a:spAutoFit/>
          </a:bodyPr>
          <a:lstStyle/>
          <a:p>
            <a:pPr algn="l">
              <a:lnSpc>
                <a:spcPts val="7700"/>
              </a:lnSpc>
            </a:pPr>
            <a:r>
              <a:rPr lang="en-US" sz="7000">
                <a:solidFill>
                  <a:srgbClr val="004AAD"/>
                </a:solidFill>
                <a:latin typeface="Hatton"/>
                <a:ea typeface="Hatton"/>
                <a:cs typeface="Hatton"/>
                <a:sym typeface="Hatton"/>
              </a:rPr>
              <a:t>Contact Us</a:t>
            </a:r>
          </a:p>
        </p:txBody>
      </p:sp>
      <p:sp>
        <p:nvSpPr>
          <p:cNvPr id="4" name="TextBox 4"/>
          <p:cNvSpPr txBox="1"/>
          <p:nvPr/>
        </p:nvSpPr>
        <p:spPr>
          <a:xfrm>
            <a:off x="1466291" y="2673983"/>
            <a:ext cx="8115300" cy="438172"/>
          </a:xfrm>
          <a:prstGeom prst="rect">
            <a:avLst/>
          </a:prstGeom>
        </p:spPr>
        <p:txBody>
          <a:bodyPr lIns="0" tIns="0" rIns="0" bIns="0" rtlCol="0" anchor="t">
            <a:spAutoFit/>
          </a:bodyPr>
          <a:lstStyle/>
          <a:p>
            <a:pPr algn="l">
              <a:lnSpc>
                <a:spcPts val="3599"/>
              </a:lnSpc>
            </a:pPr>
            <a:r>
              <a:rPr lang="en-US" sz="2999" b="1" spc="89">
                <a:solidFill>
                  <a:srgbClr val="004AAD"/>
                </a:solidFill>
                <a:latin typeface="Century Expanded Bold"/>
                <a:ea typeface="Century Expanded Bold"/>
                <a:cs typeface="Century Expanded Bold"/>
                <a:sym typeface="Century Expanded Bold"/>
              </a:rPr>
              <a:t>Address</a:t>
            </a:r>
          </a:p>
        </p:txBody>
      </p:sp>
      <p:sp>
        <p:nvSpPr>
          <p:cNvPr id="5" name="TextBox 5"/>
          <p:cNvSpPr txBox="1"/>
          <p:nvPr/>
        </p:nvSpPr>
        <p:spPr>
          <a:xfrm>
            <a:off x="1466291" y="3153688"/>
            <a:ext cx="8115300" cy="523920"/>
          </a:xfrm>
          <a:prstGeom prst="rect">
            <a:avLst/>
          </a:prstGeom>
        </p:spPr>
        <p:txBody>
          <a:bodyPr lIns="0" tIns="0" rIns="0" bIns="0" rtlCol="0" anchor="t">
            <a:spAutoFit/>
          </a:bodyPr>
          <a:lstStyle/>
          <a:p>
            <a:pPr algn="l">
              <a:lnSpc>
                <a:spcPts val="4499"/>
              </a:lnSpc>
            </a:pPr>
            <a:r>
              <a:rPr lang="en-US" sz="2999">
                <a:solidFill>
                  <a:srgbClr val="004AAD"/>
                </a:solidFill>
                <a:latin typeface="Century Expanded"/>
                <a:ea typeface="Century Expanded"/>
                <a:cs typeface="Century Expanded"/>
                <a:sym typeface="Century Expanded"/>
              </a:rPr>
              <a:t>510, Sadashiv Peth, Pune - 411030</a:t>
            </a:r>
          </a:p>
        </p:txBody>
      </p:sp>
      <p:sp>
        <p:nvSpPr>
          <p:cNvPr id="6" name="TextBox 6"/>
          <p:cNvSpPr txBox="1"/>
          <p:nvPr/>
        </p:nvSpPr>
        <p:spPr>
          <a:xfrm>
            <a:off x="1466291" y="4063662"/>
            <a:ext cx="8115300" cy="438172"/>
          </a:xfrm>
          <a:prstGeom prst="rect">
            <a:avLst/>
          </a:prstGeom>
        </p:spPr>
        <p:txBody>
          <a:bodyPr lIns="0" tIns="0" rIns="0" bIns="0" rtlCol="0" anchor="t">
            <a:spAutoFit/>
          </a:bodyPr>
          <a:lstStyle/>
          <a:p>
            <a:pPr algn="l">
              <a:lnSpc>
                <a:spcPts val="3599"/>
              </a:lnSpc>
            </a:pPr>
            <a:r>
              <a:rPr lang="en-US" sz="2999" b="1" spc="89">
                <a:solidFill>
                  <a:srgbClr val="004AAD"/>
                </a:solidFill>
                <a:latin typeface="Century Expanded Bold"/>
                <a:ea typeface="Century Expanded Bold"/>
                <a:cs typeface="Century Expanded Bold"/>
                <a:sym typeface="Century Expanded Bold"/>
              </a:rPr>
              <a:t>Phone</a:t>
            </a:r>
          </a:p>
        </p:txBody>
      </p:sp>
      <p:sp>
        <p:nvSpPr>
          <p:cNvPr id="7" name="TextBox 7"/>
          <p:cNvSpPr txBox="1"/>
          <p:nvPr/>
        </p:nvSpPr>
        <p:spPr>
          <a:xfrm>
            <a:off x="1466291" y="4543367"/>
            <a:ext cx="8115300" cy="523920"/>
          </a:xfrm>
          <a:prstGeom prst="rect">
            <a:avLst/>
          </a:prstGeom>
        </p:spPr>
        <p:txBody>
          <a:bodyPr lIns="0" tIns="0" rIns="0" bIns="0" rtlCol="0" anchor="t">
            <a:spAutoFit/>
          </a:bodyPr>
          <a:lstStyle/>
          <a:p>
            <a:pPr algn="l">
              <a:lnSpc>
                <a:spcPts val="4499"/>
              </a:lnSpc>
            </a:pPr>
            <a:r>
              <a:rPr lang="en-US" sz="2999">
                <a:solidFill>
                  <a:srgbClr val="004AAD"/>
                </a:solidFill>
                <a:latin typeface="Century Expanded"/>
                <a:ea typeface="Century Expanded"/>
                <a:cs typeface="Century Expanded"/>
                <a:sym typeface="Century Expanded"/>
              </a:rPr>
              <a:t>020-24207116, 9850572580</a:t>
            </a:r>
          </a:p>
        </p:txBody>
      </p:sp>
      <p:sp>
        <p:nvSpPr>
          <p:cNvPr id="8" name="TextBox 8"/>
          <p:cNvSpPr txBox="1"/>
          <p:nvPr/>
        </p:nvSpPr>
        <p:spPr>
          <a:xfrm>
            <a:off x="1466291" y="5494875"/>
            <a:ext cx="8115300" cy="438172"/>
          </a:xfrm>
          <a:prstGeom prst="rect">
            <a:avLst/>
          </a:prstGeom>
        </p:spPr>
        <p:txBody>
          <a:bodyPr lIns="0" tIns="0" rIns="0" bIns="0" rtlCol="0" anchor="t">
            <a:spAutoFit/>
          </a:bodyPr>
          <a:lstStyle/>
          <a:p>
            <a:pPr algn="l">
              <a:lnSpc>
                <a:spcPts val="3599"/>
              </a:lnSpc>
            </a:pPr>
            <a:r>
              <a:rPr lang="en-US" sz="2999" b="1" spc="89">
                <a:solidFill>
                  <a:srgbClr val="004AAD"/>
                </a:solidFill>
                <a:latin typeface="Century Expanded Bold"/>
                <a:ea typeface="Century Expanded Bold"/>
                <a:cs typeface="Century Expanded Bold"/>
                <a:sym typeface="Century Expanded Bold"/>
              </a:rPr>
              <a:t>Email</a:t>
            </a:r>
          </a:p>
        </p:txBody>
      </p:sp>
      <p:sp>
        <p:nvSpPr>
          <p:cNvPr id="9" name="TextBox 9"/>
          <p:cNvSpPr txBox="1"/>
          <p:nvPr/>
        </p:nvSpPr>
        <p:spPr>
          <a:xfrm>
            <a:off x="1466291" y="5974581"/>
            <a:ext cx="8115300" cy="523920"/>
          </a:xfrm>
          <a:prstGeom prst="rect">
            <a:avLst/>
          </a:prstGeom>
        </p:spPr>
        <p:txBody>
          <a:bodyPr lIns="0" tIns="0" rIns="0" bIns="0" rtlCol="0" anchor="t">
            <a:spAutoFit/>
          </a:bodyPr>
          <a:lstStyle/>
          <a:p>
            <a:pPr algn="l">
              <a:lnSpc>
                <a:spcPts val="4499"/>
              </a:lnSpc>
            </a:pPr>
            <a:r>
              <a:rPr lang="en-US" sz="2999">
                <a:solidFill>
                  <a:srgbClr val="004AAD"/>
                </a:solidFill>
                <a:latin typeface="Century Expanded"/>
                <a:ea typeface="Century Expanded"/>
                <a:cs typeface="Century Expanded"/>
                <a:sym typeface="Century Expanded"/>
              </a:rPr>
              <a:t>ssak@jnanaprabodhini.org</a:t>
            </a:r>
          </a:p>
        </p:txBody>
      </p:sp>
      <p:sp>
        <p:nvSpPr>
          <p:cNvPr id="10" name="TextBox 10"/>
          <p:cNvSpPr txBox="1"/>
          <p:nvPr/>
        </p:nvSpPr>
        <p:spPr>
          <a:xfrm>
            <a:off x="1466291" y="6862355"/>
            <a:ext cx="8115300" cy="438172"/>
          </a:xfrm>
          <a:prstGeom prst="rect">
            <a:avLst/>
          </a:prstGeom>
        </p:spPr>
        <p:txBody>
          <a:bodyPr lIns="0" tIns="0" rIns="0" bIns="0" rtlCol="0" anchor="t">
            <a:spAutoFit/>
          </a:bodyPr>
          <a:lstStyle/>
          <a:p>
            <a:pPr algn="l">
              <a:lnSpc>
                <a:spcPts val="3599"/>
              </a:lnSpc>
            </a:pPr>
            <a:r>
              <a:rPr lang="en-US" sz="2999" b="1" spc="89">
                <a:solidFill>
                  <a:srgbClr val="004AAD"/>
                </a:solidFill>
                <a:latin typeface="Century Expanded Bold"/>
                <a:ea typeface="Century Expanded Bold"/>
                <a:cs typeface="Century Expanded Bold"/>
                <a:sym typeface="Century Expanded Bold"/>
              </a:rPr>
              <a:t>Visit us @</a:t>
            </a:r>
          </a:p>
        </p:txBody>
      </p:sp>
      <p:sp>
        <p:nvSpPr>
          <p:cNvPr id="11" name="TextBox 11"/>
          <p:cNvSpPr txBox="1"/>
          <p:nvPr/>
        </p:nvSpPr>
        <p:spPr>
          <a:xfrm>
            <a:off x="1494866" y="7224305"/>
            <a:ext cx="10480008" cy="523920"/>
          </a:xfrm>
          <a:prstGeom prst="rect">
            <a:avLst/>
          </a:prstGeom>
        </p:spPr>
        <p:txBody>
          <a:bodyPr lIns="0" tIns="0" rIns="0" bIns="0" rtlCol="0" anchor="t">
            <a:spAutoFit/>
          </a:bodyPr>
          <a:lstStyle/>
          <a:p>
            <a:pPr algn="l">
              <a:lnSpc>
                <a:spcPts val="4499"/>
              </a:lnSpc>
            </a:pPr>
            <a:r>
              <a:rPr lang="en-US" sz="2999">
                <a:solidFill>
                  <a:srgbClr val="004AAD"/>
                </a:solidFill>
                <a:latin typeface="Century Expanded"/>
                <a:ea typeface="Century Expanded"/>
                <a:cs typeface="Century Expanded"/>
                <a:sym typeface="Century Expanded"/>
              </a:rPr>
              <a:t>https://www.jnanaprabodhini.org/social-sciences-study-centre/</a:t>
            </a:r>
          </a:p>
        </p:txBody>
      </p:sp>
      <p:grpSp>
        <p:nvGrpSpPr>
          <p:cNvPr id="12" name="Group 12"/>
          <p:cNvGrpSpPr>
            <a:grpSpLocks noChangeAspect="1"/>
          </p:cNvGrpSpPr>
          <p:nvPr/>
        </p:nvGrpSpPr>
        <p:grpSpPr>
          <a:xfrm>
            <a:off x="12524741" y="2402718"/>
            <a:ext cx="3451158" cy="5176736"/>
            <a:chOff x="0" y="0"/>
            <a:chExt cx="6350000" cy="9525000"/>
          </a:xfrm>
        </p:grpSpPr>
        <p:sp>
          <p:nvSpPr>
            <p:cNvPr id="13" name="Freeform 1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3">
                <a:alphaModFix amt="59000"/>
              </a:blip>
              <a:stretch>
                <a:fillRect l="-83333" r="-83333"/>
              </a:stretch>
            </a:blipFill>
          </p:spPr>
        </p:sp>
      </p:grpSp>
      <p:sp>
        <p:nvSpPr>
          <p:cNvPr id="14" name="TextBox 14"/>
          <p:cNvSpPr txBox="1"/>
          <p:nvPr/>
        </p:nvSpPr>
        <p:spPr>
          <a:xfrm>
            <a:off x="12806127" y="2728747"/>
            <a:ext cx="2888387" cy="4505325"/>
          </a:xfrm>
          <a:prstGeom prst="rect">
            <a:avLst/>
          </a:prstGeom>
        </p:spPr>
        <p:txBody>
          <a:bodyPr lIns="0" tIns="0" rIns="0" bIns="0" rtlCol="0" anchor="t">
            <a:spAutoFit/>
          </a:bodyPr>
          <a:lstStyle/>
          <a:p>
            <a:pPr algn="ctr">
              <a:lnSpc>
                <a:spcPts val="3284"/>
              </a:lnSpc>
              <a:spcBef>
                <a:spcPct val="0"/>
              </a:spcBef>
            </a:pPr>
            <a:r>
              <a:rPr lang="en-US" sz="2737" b="1" spc="136">
                <a:solidFill>
                  <a:srgbClr val="AF4C0F"/>
                </a:solidFill>
                <a:latin typeface="Century Expanded Bold"/>
                <a:ea typeface="Century Expanded Bold"/>
                <a:cs typeface="Century Expanded Bold"/>
                <a:sym typeface="Century Expanded Bold"/>
              </a:rPr>
              <a:t>You can come up with your own interesting inquiry questions related to  society, and we can explore what we can do together about them...</a:t>
            </a:r>
          </a:p>
        </p:txBody>
      </p:sp>
      <p:sp>
        <p:nvSpPr>
          <p:cNvPr id="15" name="TextBox 15"/>
          <p:cNvSpPr txBox="1"/>
          <p:nvPr/>
        </p:nvSpPr>
        <p:spPr>
          <a:xfrm>
            <a:off x="16091615" y="802163"/>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14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10953750" y="2682513"/>
            <a:ext cx="6072729" cy="3630747"/>
          </a:xfrm>
          <a:custGeom>
            <a:avLst/>
            <a:gdLst/>
            <a:ahLst/>
            <a:cxnLst/>
            <a:rect l="l" t="t" r="r" b="b"/>
            <a:pathLst>
              <a:path w="6072729" h="3630747">
                <a:moveTo>
                  <a:pt x="0" y="0"/>
                </a:moveTo>
                <a:lnTo>
                  <a:pt x="6072729" y="0"/>
                </a:lnTo>
                <a:lnTo>
                  <a:pt x="6072729" y="3630747"/>
                </a:lnTo>
                <a:lnTo>
                  <a:pt x="0" y="36307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6636501" y="730351"/>
            <a:ext cx="807448" cy="603227"/>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01</a:t>
            </a:r>
          </a:p>
        </p:txBody>
      </p:sp>
      <p:grpSp>
        <p:nvGrpSpPr>
          <p:cNvPr id="5" name="Group 5"/>
          <p:cNvGrpSpPr/>
          <p:nvPr/>
        </p:nvGrpSpPr>
        <p:grpSpPr>
          <a:xfrm>
            <a:off x="1749966" y="1260587"/>
            <a:ext cx="8166333" cy="6474600"/>
            <a:chOff x="0" y="0"/>
            <a:chExt cx="10888444" cy="8632800"/>
          </a:xfrm>
        </p:grpSpPr>
        <p:sp>
          <p:nvSpPr>
            <p:cNvPr id="6" name="TextBox 6"/>
            <p:cNvSpPr txBox="1"/>
            <p:nvPr/>
          </p:nvSpPr>
          <p:spPr>
            <a:xfrm>
              <a:off x="0" y="1958020"/>
              <a:ext cx="10888444" cy="6674780"/>
            </a:xfrm>
            <a:prstGeom prst="rect">
              <a:avLst/>
            </a:prstGeom>
          </p:spPr>
          <p:txBody>
            <a:bodyPr lIns="0" tIns="0" rIns="0" bIns="0" rtlCol="0" anchor="t">
              <a:spAutoFit/>
            </a:bodyPr>
            <a:lstStyle/>
            <a:p>
              <a:pPr algn="l">
                <a:lnSpc>
                  <a:spcPts val="3960"/>
                </a:lnSpc>
              </a:pPr>
              <a:r>
                <a:rPr lang="en-US" sz="3600">
                  <a:solidFill>
                    <a:srgbClr val="004AAD"/>
                  </a:solidFill>
                  <a:latin typeface="Hatton"/>
                  <a:ea typeface="Hatton"/>
                  <a:cs typeface="Hatton"/>
                  <a:sym typeface="Hatton"/>
                </a:rPr>
                <a:t>To develop the holistic approach, comprehensive skills, and integrative attitude required for harmonious development (development with harmony of human being with self, family, society, nation, humanity and nature) in citizens through the study of social sciences and to create enabling structures and systems to support this vision.</a:t>
              </a:r>
            </a:p>
          </p:txBody>
        </p:sp>
        <p:sp>
          <p:nvSpPr>
            <p:cNvPr id="7" name="TextBox 7"/>
            <p:cNvSpPr txBox="1"/>
            <p:nvPr/>
          </p:nvSpPr>
          <p:spPr>
            <a:xfrm>
              <a:off x="0" y="9525"/>
              <a:ext cx="10888444" cy="993834"/>
            </a:xfrm>
            <a:prstGeom prst="rect">
              <a:avLst/>
            </a:prstGeom>
          </p:spPr>
          <p:txBody>
            <a:bodyPr lIns="0" tIns="0" rIns="0" bIns="0" rtlCol="0" anchor="t">
              <a:spAutoFit/>
            </a:bodyPr>
            <a:lstStyle/>
            <a:p>
              <a:pPr algn="l">
                <a:lnSpc>
                  <a:spcPts val="5999"/>
                </a:lnSpc>
              </a:pPr>
              <a:endParaRPr/>
            </a:p>
          </p:txBody>
        </p:sp>
      </p:grpSp>
      <p:sp>
        <p:nvSpPr>
          <p:cNvPr id="8" name="TextBox 8"/>
          <p:cNvSpPr txBox="1"/>
          <p:nvPr/>
        </p:nvSpPr>
        <p:spPr>
          <a:xfrm>
            <a:off x="1616616" y="720826"/>
            <a:ext cx="11002778" cy="923903"/>
          </a:xfrm>
          <a:prstGeom prst="rect">
            <a:avLst/>
          </a:prstGeom>
        </p:spPr>
        <p:txBody>
          <a:bodyPr lIns="0" tIns="0" rIns="0" bIns="0" rtlCol="0" anchor="t">
            <a:spAutoFit/>
          </a:bodyPr>
          <a:lstStyle/>
          <a:p>
            <a:pPr algn="l">
              <a:lnSpc>
                <a:spcPts val="6600"/>
              </a:lnSpc>
            </a:pPr>
            <a:r>
              <a:rPr lang="en-US" sz="6000">
                <a:solidFill>
                  <a:srgbClr val="0E4CA0"/>
                </a:solidFill>
                <a:latin typeface="Hatton"/>
                <a:ea typeface="Hatton"/>
                <a:cs typeface="Hatton"/>
                <a:sym typeface="Hatton"/>
              </a:rPr>
              <a:t>WORK STATEMENT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TextBox 3"/>
          <p:cNvSpPr txBox="1"/>
          <p:nvPr/>
        </p:nvSpPr>
        <p:spPr>
          <a:xfrm>
            <a:off x="2296988" y="522343"/>
            <a:ext cx="8115300" cy="1069997"/>
          </a:xfrm>
          <a:prstGeom prst="rect">
            <a:avLst/>
          </a:prstGeom>
        </p:spPr>
        <p:txBody>
          <a:bodyPr lIns="0" tIns="0" rIns="0" bIns="0" rtlCol="0" anchor="t">
            <a:spAutoFit/>
          </a:bodyPr>
          <a:lstStyle/>
          <a:p>
            <a:pPr algn="l">
              <a:lnSpc>
                <a:spcPts val="7700"/>
              </a:lnSpc>
            </a:pPr>
            <a:r>
              <a:rPr lang="en-US" sz="7000">
                <a:solidFill>
                  <a:srgbClr val="004AAD"/>
                </a:solidFill>
                <a:latin typeface="Hatton"/>
                <a:ea typeface="Hatton"/>
                <a:cs typeface="Hatton"/>
                <a:sym typeface="Hatton"/>
              </a:rPr>
              <a:t>OBJECTIVES</a:t>
            </a:r>
          </a:p>
        </p:txBody>
      </p:sp>
      <p:sp>
        <p:nvSpPr>
          <p:cNvPr id="4" name="TextBox 4"/>
          <p:cNvSpPr txBox="1"/>
          <p:nvPr/>
        </p:nvSpPr>
        <p:spPr>
          <a:xfrm>
            <a:off x="3006261" y="1870362"/>
            <a:ext cx="13439222" cy="1152525"/>
          </a:xfrm>
          <a:prstGeom prst="rect">
            <a:avLst/>
          </a:prstGeom>
        </p:spPr>
        <p:txBody>
          <a:bodyPr lIns="0" tIns="0" rIns="0" bIns="0" rtlCol="0" anchor="t">
            <a:spAutoFit/>
          </a:bodyPr>
          <a:lstStyle/>
          <a:p>
            <a:pPr algn="just">
              <a:lnSpc>
                <a:spcPts val="3000"/>
              </a:lnSpc>
            </a:pPr>
            <a:r>
              <a:rPr lang="en-US" sz="2500" b="1" spc="75">
                <a:solidFill>
                  <a:srgbClr val="0D53B5"/>
                </a:solidFill>
                <a:latin typeface="Century Expanded Bold"/>
                <a:ea typeface="Century Expanded Bold"/>
                <a:cs typeface="Century Expanded Bold"/>
                <a:sym typeface="Century Expanded Bold"/>
              </a:rPr>
              <a:t>UNDERSTANDING THE INTERRELATIONSHIP AMONG DIFFERENT BRANCHES OF SOCIAL SCIENCES FOR UNDERSTANDING AND SOLVING COMPLEX NATIONAL ISSUES TO ACHIEVE HARMONIOUS DEVELOPMENT</a:t>
            </a:r>
          </a:p>
        </p:txBody>
      </p:sp>
      <p:sp>
        <p:nvSpPr>
          <p:cNvPr id="5" name="TextBox 5"/>
          <p:cNvSpPr txBox="1"/>
          <p:nvPr/>
        </p:nvSpPr>
        <p:spPr>
          <a:xfrm>
            <a:off x="3006261" y="3374580"/>
            <a:ext cx="13439222" cy="771525"/>
          </a:xfrm>
          <a:prstGeom prst="rect">
            <a:avLst/>
          </a:prstGeom>
        </p:spPr>
        <p:txBody>
          <a:bodyPr lIns="0" tIns="0" rIns="0" bIns="0" rtlCol="0" anchor="t">
            <a:spAutoFit/>
          </a:bodyPr>
          <a:lstStyle/>
          <a:p>
            <a:pPr algn="just">
              <a:lnSpc>
                <a:spcPts val="3000"/>
              </a:lnSpc>
            </a:pPr>
            <a:r>
              <a:rPr lang="en-US" sz="2500" b="1" spc="75">
                <a:solidFill>
                  <a:srgbClr val="004AAD"/>
                </a:solidFill>
                <a:latin typeface="Century Expanded Bold"/>
                <a:ea typeface="Century Expanded Bold"/>
                <a:cs typeface="Century Expanded Bold"/>
                <a:sym typeface="Century Expanded Bold"/>
              </a:rPr>
              <a:t>UNDERTAKE COMPREHENSIVE STUDIES ON NATIONAL ISSUES AND CREATE LITERATURE TO FACILITATE MEANINGFUL DIALOGUE</a:t>
            </a:r>
          </a:p>
        </p:txBody>
      </p:sp>
      <p:sp>
        <p:nvSpPr>
          <p:cNvPr id="6" name="TextBox 6"/>
          <p:cNvSpPr txBox="1"/>
          <p:nvPr/>
        </p:nvSpPr>
        <p:spPr>
          <a:xfrm>
            <a:off x="3006261" y="7209550"/>
            <a:ext cx="13429697" cy="771525"/>
          </a:xfrm>
          <a:prstGeom prst="rect">
            <a:avLst/>
          </a:prstGeom>
        </p:spPr>
        <p:txBody>
          <a:bodyPr lIns="0" tIns="0" rIns="0" bIns="0" rtlCol="0" anchor="t">
            <a:spAutoFit/>
          </a:bodyPr>
          <a:lstStyle/>
          <a:p>
            <a:pPr algn="just">
              <a:lnSpc>
                <a:spcPts val="3000"/>
              </a:lnSpc>
            </a:pPr>
            <a:r>
              <a:rPr lang="en-US" sz="2500" b="1" spc="75">
                <a:solidFill>
                  <a:srgbClr val="004AAD"/>
                </a:solidFill>
                <a:latin typeface="Century Expanded Bold"/>
                <a:ea typeface="Century Expanded Bold"/>
                <a:cs typeface="Century Expanded Bold"/>
                <a:sym typeface="Century Expanded Bold"/>
              </a:rPr>
              <a:t>BUILD THE CAPACITY, SKILLS, MINDSET, AND NETWORKS OF YOUTH TO CONTRIBUTE MEANINGFULLY TO HARMONIOUS NATIONAL DEVELOPMENT</a:t>
            </a:r>
          </a:p>
        </p:txBody>
      </p:sp>
      <p:sp>
        <p:nvSpPr>
          <p:cNvPr id="7" name="Freeform 7"/>
          <p:cNvSpPr/>
          <p:nvPr/>
        </p:nvSpPr>
        <p:spPr>
          <a:xfrm>
            <a:off x="1408143" y="1938088"/>
            <a:ext cx="873375" cy="873375"/>
          </a:xfrm>
          <a:custGeom>
            <a:avLst/>
            <a:gdLst/>
            <a:ahLst/>
            <a:cxnLst/>
            <a:rect l="l" t="t" r="r" b="b"/>
            <a:pathLst>
              <a:path w="873375" h="873375">
                <a:moveTo>
                  <a:pt x="0" y="0"/>
                </a:moveTo>
                <a:lnTo>
                  <a:pt x="873375" y="0"/>
                </a:lnTo>
                <a:lnTo>
                  <a:pt x="873375" y="873375"/>
                </a:lnTo>
                <a:lnTo>
                  <a:pt x="0" y="873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1636124" y="1839990"/>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1</a:t>
            </a:r>
          </a:p>
        </p:txBody>
      </p:sp>
      <p:sp>
        <p:nvSpPr>
          <p:cNvPr id="9" name="TextBox 9"/>
          <p:cNvSpPr txBox="1"/>
          <p:nvPr/>
        </p:nvSpPr>
        <p:spPr>
          <a:xfrm>
            <a:off x="382119" y="727086"/>
            <a:ext cx="1094236" cy="603227"/>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02</a:t>
            </a:r>
          </a:p>
        </p:txBody>
      </p:sp>
      <p:sp>
        <p:nvSpPr>
          <p:cNvPr id="10" name="TextBox 10"/>
          <p:cNvSpPr txBox="1"/>
          <p:nvPr/>
        </p:nvSpPr>
        <p:spPr>
          <a:xfrm>
            <a:off x="3015786" y="4680779"/>
            <a:ext cx="13087556" cy="771525"/>
          </a:xfrm>
          <a:prstGeom prst="rect">
            <a:avLst/>
          </a:prstGeom>
        </p:spPr>
        <p:txBody>
          <a:bodyPr lIns="0" tIns="0" rIns="0" bIns="0" rtlCol="0" anchor="t">
            <a:spAutoFit/>
          </a:bodyPr>
          <a:lstStyle/>
          <a:p>
            <a:pPr algn="just">
              <a:lnSpc>
                <a:spcPts val="3000"/>
              </a:lnSpc>
            </a:pPr>
            <a:r>
              <a:rPr lang="en-US" sz="2500" b="1" spc="75">
                <a:solidFill>
                  <a:srgbClr val="004AAD"/>
                </a:solidFill>
                <a:latin typeface="Century Expanded Bold"/>
                <a:ea typeface="Century Expanded Bold"/>
                <a:cs typeface="Century Expanded Bold"/>
                <a:sym typeface="Century Expanded Bold"/>
              </a:rPr>
              <a:t>CONDUCT RESEARCH AND SYNTHESISE SOLUTIONS TO PRESSING NATIONAL CHALLENGES</a:t>
            </a:r>
          </a:p>
        </p:txBody>
      </p:sp>
      <p:sp>
        <p:nvSpPr>
          <p:cNvPr id="11" name="TextBox 11"/>
          <p:cNvSpPr txBox="1"/>
          <p:nvPr/>
        </p:nvSpPr>
        <p:spPr>
          <a:xfrm>
            <a:off x="3006261" y="5920414"/>
            <a:ext cx="13439222" cy="771525"/>
          </a:xfrm>
          <a:prstGeom prst="rect">
            <a:avLst/>
          </a:prstGeom>
        </p:spPr>
        <p:txBody>
          <a:bodyPr lIns="0" tIns="0" rIns="0" bIns="0" rtlCol="0" anchor="t">
            <a:spAutoFit/>
          </a:bodyPr>
          <a:lstStyle/>
          <a:p>
            <a:pPr algn="just">
              <a:lnSpc>
                <a:spcPts val="3000"/>
              </a:lnSpc>
            </a:pPr>
            <a:r>
              <a:rPr lang="en-US" sz="2500" b="1" spc="75">
                <a:solidFill>
                  <a:srgbClr val="004AAD"/>
                </a:solidFill>
                <a:latin typeface="Century Expanded Bold"/>
                <a:ea typeface="Century Expanded Bold"/>
                <a:cs typeface="Century Expanded Bold"/>
                <a:sym typeface="Century Expanded Bold"/>
              </a:rPr>
              <a:t>ENGAGE AND CONNECT YOUTH BY RAISING AWARENESS ABOUT NATIONAL ISSUES AND THE VISION OF HARMONIOUS NATIONAL DEVELOPMENT</a:t>
            </a:r>
          </a:p>
        </p:txBody>
      </p:sp>
      <p:sp>
        <p:nvSpPr>
          <p:cNvPr id="12" name="TextBox 12"/>
          <p:cNvSpPr txBox="1"/>
          <p:nvPr/>
        </p:nvSpPr>
        <p:spPr>
          <a:xfrm>
            <a:off x="3015786" y="8402513"/>
            <a:ext cx="13429697" cy="1152525"/>
          </a:xfrm>
          <a:prstGeom prst="rect">
            <a:avLst/>
          </a:prstGeom>
        </p:spPr>
        <p:txBody>
          <a:bodyPr lIns="0" tIns="0" rIns="0" bIns="0" rtlCol="0" anchor="t">
            <a:spAutoFit/>
          </a:bodyPr>
          <a:lstStyle/>
          <a:p>
            <a:pPr algn="just">
              <a:lnSpc>
                <a:spcPts val="3000"/>
              </a:lnSpc>
            </a:pPr>
            <a:r>
              <a:rPr lang="en-US" sz="2500" b="1" spc="75">
                <a:solidFill>
                  <a:srgbClr val="004AAD"/>
                </a:solidFill>
                <a:latin typeface="Century Expanded Bold"/>
                <a:ea typeface="Century Expanded Bold"/>
                <a:cs typeface="Century Expanded Bold"/>
                <a:sym typeface="Century Expanded Bold"/>
              </a:rPr>
              <a:t>DEVELOP AND PROMOTE THE IDEOLOGY OF ADHYATMIK RASHTRAYOG—A PERSPECTIVE ON INTEGRATED, HARMONIOUS AND SPIRITUAL DEVELOPMENT</a:t>
            </a:r>
          </a:p>
        </p:txBody>
      </p:sp>
      <p:sp>
        <p:nvSpPr>
          <p:cNvPr id="13" name="Freeform 13"/>
          <p:cNvSpPr/>
          <p:nvPr/>
        </p:nvSpPr>
        <p:spPr>
          <a:xfrm>
            <a:off x="1408143" y="3283568"/>
            <a:ext cx="873375" cy="873375"/>
          </a:xfrm>
          <a:custGeom>
            <a:avLst/>
            <a:gdLst/>
            <a:ahLst/>
            <a:cxnLst/>
            <a:rect l="l" t="t" r="r" b="b"/>
            <a:pathLst>
              <a:path w="873375" h="873375">
                <a:moveTo>
                  <a:pt x="0" y="0"/>
                </a:moveTo>
                <a:lnTo>
                  <a:pt x="873375" y="0"/>
                </a:lnTo>
                <a:lnTo>
                  <a:pt x="873375" y="873375"/>
                </a:lnTo>
                <a:lnTo>
                  <a:pt x="0" y="873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636124" y="3185470"/>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2</a:t>
            </a:r>
          </a:p>
        </p:txBody>
      </p:sp>
      <p:sp>
        <p:nvSpPr>
          <p:cNvPr id="15" name="Freeform 15"/>
          <p:cNvSpPr/>
          <p:nvPr/>
        </p:nvSpPr>
        <p:spPr>
          <a:xfrm>
            <a:off x="1429542" y="4578929"/>
            <a:ext cx="873375" cy="873375"/>
          </a:xfrm>
          <a:custGeom>
            <a:avLst/>
            <a:gdLst/>
            <a:ahLst/>
            <a:cxnLst/>
            <a:rect l="l" t="t" r="r" b="b"/>
            <a:pathLst>
              <a:path w="873375" h="873375">
                <a:moveTo>
                  <a:pt x="0" y="0"/>
                </a:moveTo>
                <a:lnTo>
                  <a:pt x="873375" y="0"/>
                </a:lnTo>
                <a:lnTo>
                  <a:pt x="873375" y="873375"/>
                </a:lnTo>
                <a:lnTo>
                  <a:pt x="0" y="873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1657523" y="4480832"/>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3</a:t>
            </a:r>
          </a:p>
        </p:txBody>
      </p:sp>
      <p:sp>
        <p:nvSpPr>
          <p:cNvPr id="17" name="Freeform 17"/>
          <p:cNvSpPr/>
          <p:nvPr/>
        </p:nvSpPr>
        <p:spPr>
          <a:xfrm>
            <a:off x="1436176" y="5864727"/>
            <a:ext cx="873375" cy="873375"/>
          </a:xfrm>
          <a:custGeom>
            <a:avLst/>
            <a:gdLst/>
            <a:ahLst/>
            <a:cxnLst/>
            <a:rect l="l" t="t" r="r" b="b"/>
            <a:pathLst>
              <a:path w="873375" h="873375">
                <a:moveTo>
                  <a:pt x="0" y="0"/>
                </a:moveTo>
                <a:lnTo>
                  <a:pt x="873375" y="0"/>
                </a:lnTo>
                <a:lnTo>
                  <a:pt x="873375" y="873374"/>
                </a:lnTo>
                <a:lnTo>
                  <a:pt x="0" y="8733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1664157" y="5766629"/>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4</a:t>
            </a:r>
          </a:p>
        </p:txBody>
      </p:sp>
      <p:sp>
        <p:nvSpPr>
          <p:cNvPr id="19" name="Freeform 19"/>
          <p:cNvSpPr/>
          <p:nvPr/>
        </p:nvSpPr>
        <p:spPr>
          <a:xfrm>
            <a:off x="1436176" y="7169574"/>
            <a:ext cx="873375" cy="873375"/>
          </a:xfrm>
          <a:custGeom>
            <a:avLst/>
            <a:gdLst/>
            <a:ahLst/>
            <a:cxnLst/>
            <a:rect l="l" t="t" r="r" b="b"/>
            <a:pathLst>
              <a:path w="873375" h="873375">
                <a:moveTo>
                  <a:pt x="0" y="0"/>
                </a:moveTo>
                <a:lnTo>
                  <a:pt x="873375" y="0"/>
                </a:lnTo>
                <a:lnTo>
                  <a:pt x="873375" y="873375"/>
                </a:lnTo>
                <a:lnTo>
                  <a:pt x="0" y="873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20"/>
          <p:cNvSpPr txBox="1"/>
          <p:nvPr/>
        </p:nvSpPr>
        <p:spPr>
          <a:xfrm>
            <a:off x="1664157" y="7071476"/>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5</a:t>
            </a:r>
          </a:p>
        </p:txBody>
      </p:sp>
      <p:sp>
        <p:nvSpPr>
          <p:cNvPr id="21" name="Freeform 21"/>
          <p:cNvSpPr/>
          <p:nvPr/>
        </p:nvSpPr>
        <p:spPr>
          <a:xfrm>
            <a:off x="1473646" y="8400636"/>
            <a:ext cx="873375" cy="873375"/>
          </a:xfrm>
          <a:custGeom>
            <a:avLst/>
            <a:gdLst/>
            <a:ahLst/>
            <a:cxnLst/>
            <a:rect l="l" t="t" r="r" b="b"/>
            <a:pathLst>
              <a:path w="873375" h="873375">
                <a:moveTo>
                  <a:pt x="0" y="0"/>
                </a:moveTo>
                <a:lnTo>
                  <a:pt x="873375" y="0"/>
                </a:lnTo>
                <a:lnTo>
                  <a:pt x="873375" y="873375"/>
                </a:lnTo>
                <a:lnTo>
                  <a:pt x="0" y="873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2"/>
          <p:cNvSpPr txBox="1"/>
          <p:nvPr/>
        </p:nvSpPr>
        <p:spPr>
          <a:xfrm>
            <a:off x="1701627" y="8302539"/>
            <a:ext cx="430681" cy="971506"/>
          </a:xfrm>
          <a:prstGeom prst="rect">
            <a:avLst/>
          </a:prstGeom>
        </p:spPr>
        <p:txBody>
          <a:bodyPr lIns="0" tIns="0" rIns="0" bIns="0" rtlCol="0" anchor="t">
            <a:spAutoFit/>
          </a:bodyPr>
          <a:lstStyle/>
          <a:p>
            <a:pPr algn="ctr">
              <a:lnSpc>
                <a:spcPts val="7605"/>
              </a:lnSpc>
              <a:spcBef>
                <a:spcPct val="0"/>
              </a:spcBef>
            </a:pPr>
            <a:r>
              <a:rPr lang="en-US" sz="6338" spc="316">
                <a:solidFill>
                  <a:srgbClr val="004AAD"/>
                </a:solidFill>
                <a:latin typeface="Century Expanded"/>
                <a:ea typeface="Century Expanded"/>
                <a:cs typeface="Century Expanded"/>
                <a:sym typeface="Century Expanded"/>
              </a:rPr>
              <a:t>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E1E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36600" y="-114300"/>
            <a:ext cx="7289800" cy="10744200"/>
            <a:chOff x="0" y="0"/>
            <a:chExt cx="6350000" cy="6350000"/>
          </a:xfrm>
        </p:grpSpPr>
        <p:sp>
          <p:nvSpPr>
            <p:cNvPr id="3" name="Freeform 3"/>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2"/>
              <a:stretch>
                <a:fillRect l="-13817" r="-13817"/>
              </a:stretch>
            </a:blipFill>
          </p:spPr>
        </p:sp>
      </p:grpSp>
      <p:sp>
        <p:nvSpPr>
          <p:cNvPr id="4" name="TextBox 4"/>
          <p:cNvSpPr txBox="1"/>
          <p:nvPr/>
        </p:nvSpPr>
        <p:spPr>
          <a:xfrm>
            <a:off x="16644412" y="923682"/>
            <a:ext cx="90592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03</a:t>
            </a:r>
          </a:p>
        </p:txBody>
      </p:sp>
      <p:sp>
        <p:nvSpPr>
          <p:cNvPr id="5" name="TextBox 5"/>
          <p:cNvSpPr txBox="1"/>
          <p:nvPr/>
        </p:nvSpPr>
        <p:spPr>
          <a:xfrm>
            <a:off x="7186241" y="796682"/>
            <a:ext cx="8115300" cy="865622"/>
          </a:xfrm>
          <a:prstGeom prst="rect">
            <a:avLst/>
          </a:prstGeom>
        </p:spPr>
        <p:txBody>
          <a:bodyPr lIns="0" tIns="0" rIns="0" bIns="0" rtlCol="0" anchor="t">
            <a:spAutoFit/>
          </a:bodyPr>
          <a:lstStyle/>
          <a:p>
            <a:pPr algn="l">
              <a:lnSpc>
                <a:spcPts val="6600"/>
              </a:lnSpc>
            </a:pPr>
            <a:r>
              <a:rPr lang="en-US" sz="6000" dirty="0">
                <a:solidFill>
                  <a:srgbClr val="004AAD"/>
                </a:solidFill>
                <a:latin typeface="Hatton" panose="020B0604020202020204" charset="0"/>
                <a:ea typeface="Hatton Bold"/>
                <a:cs typeface="Hatton Bold"/>
                <a:sym typeface="Hatton Bold"/>
              </a:rPr>
              <a:t>AREAS OF WORK</a:t>
            </a:r>
          </a:p>
        </p:txBody>
      </p:sp>
      <p:sp>
        <p:nvSpPr>
          <p:cNvPr id="6" name="TextBox 6"/>
          <p:cNvSpPr txBox="1"/>
          <p:nvPr/>
        </p:nvSpPr>
        <p:spPr>
          <a:xfrm>
            <a:off x="7186241" y="2167902"/>
            <a:ext cx="9167133" cy="6170297"/>
          </a:xfrm>
          <a:prstGeom prst="rect">
            <a:avLst/>
          </a:prstGeom>
        </p:spPr>
        <p:txBody>
          <a:bodyPr lIns="0" tIns="0" rIns="0" bIns="0" rtlCol="0" anchor="t">
            <a:spAutoFit/>
          </a:bodyPr>
          <a:lstStyle/>
          <a:p>
            <a:pPr algn="l">
              <a:lnSpc>
                <a:spcPts val="4949"/>
              </a:lnSpc>
            </a:pPr>
            <a:r>
              <a:rPr lang="en-US" sz="3299" b="1">
                <a:solidFill>
                  <a:srgbClr val="004AAD"/>
                </a:solidFill>
                <a:latin typeface="Century Expanded Bold"/>
                <a:ea typeface="Century Expanded Bold"/>
                <a:cs typeface="Century Expanded Bold"/>
                <a:sym typeface="Century Expanded Bold"/>
              </a:rPr>
              <a:t>1. Value-based approaches in economics</a:t>
            </a:r>
          </a:p>
          <a:p>
            <a:pPr algn="l">
              <a:lnSpc>
                <a:spcPts val="4949"/>
              </a:lnSpc>
            </a:pPr>
            <a:r>
              <a:rPr lang="en-US" sz="3299" b="1">
                <a:solidFill>
                  <a:srgbClr val="004AAD"/>
                </a:solidFill>
                <a:latin typeface="Century Expanded Bold"/>
                <a:ea typeface="Century Expanded Bold"/>
                <a:cs typeface="Century Expanded Bold"/>
                <a:sym typeface="Century Expanded Bold"/>
              </a:rPr>
              <a:t>2. Interdisciplinary study of philosophy and consciousness</a:t>
            </a:r>
          </a:p>
          <a:p>
            <a:pPr algn="l">
              <a:lnSpc>
                <a:spcPts val="4949"/>
              </a:lnSpc>
            </a:pPr>
            <a:r>
              <a:rPr lang="en-US" sz="3299" b="1">
                <a:solidFill>
                  <a:srgbClr val="004AAD"/>
                </a:solidFill>
                <a:latin typeface="Century Expanded Bold"/>
                <a:ea typeface="Century Expanded Bold"/>
                <a:cs typeface="Century Expanded Bold"/>
                <a:sym typeface="Century Expanded Bold"/>
              </a:rPr>
              <a:t>3. Exploring spaces of harmony across religions – social and economic dimensions</a:t>
            </a:r>
          </a:p>
          <a:p>
            <a:pPr algn="l">
              <a:lnSpc>
                <a:spcPts val="4949"/>
              </a:lnSpc>
            </a:pPr>
            <a:r>
              <a:rPr lang="en-US" sz="3299" b="1">
                <a:solidFill>
                  <a:srgbClr val="004AAD"/>
                </a:solidFill>
                <a:latin typeface="Century Expanded Bold"/>
                <a:ea typeface="Century Expanded Bold"/>
                <a:cs typeface="Century Expanded Bold"/>
                <a:sym typeface="Century Expanded Bold"/>
              </a:rPr>
              <a:t>4. Use of technology for national and social problem-solving, rooted in human and societal</a:t>
            </a:r>
          </a:p>
          <a:p>
            <a:pPr algn="l">
              <a:lnSpc>
                <a:spcPts val="4949"/>
              </a:lnSpc>
            </a:pPr>
            <a:r>
              <a:rPr lang="en-US" sz="3299" b="1">
                <a:solidFill>
                  <a:srgbClr val="004AAD"/>
                </a:solidFill>
                <a:latin typeface="Century Expanded Bold"/>
                <a:ea typeface="Century Expanded Bold"/>
                <a:cs typeface="Century Expanded Bold"/>
                <a:sym typeface="Century Expanded Bold"/>
              </a:rPr>
              <a:t>contexts</a:t>
            </a:r>
          </a:p>
          <a:p>
            <a:pPr algn="l">
              <a:lnSpc>
                <a:spcPts val="4949"/>
              </a:lnSpc>
            </a:pPr>
            <a:r>
              <a:rPr lang="en-US" sz="3299" b="1">
                <a:solidFill>
                  <a:srgbClr val="004AAD"/>
                </a:solidFill>
                <a:latin typeface="Century Expanded Bold"/>
                <a:ea typeface="Century Expanded Bold"/>
                <a:cs typeface="Century Expanded Bold"/>
                <a:sym typeface="Century Expanded Bold"/>
              </a:rPr>
              <a:t>5. Connecting constitutional principles with cultural perspectives on nationalism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3" name="Freeform 3"/>
          <p:cNvSpPr/>
          <p:nvPr/>
        </p:nvSpPr>
        <p:spPr>
          <a:xfrm>
            <a:off x="0" y="112629"/>
            <a:ext cx="18288000" cy="10307050"/>
          </a:xfrm>
          <a:custGeom>
            <a:avLst/>
            <a:gdLst/>
            <a:ahLst/>
            <a:cxnLst/>
            <a:rect l="l" t="t" r="r" b="b"/>
            <a:pathLst>
              <a:path w="18288000" h="10307050">
                <a:moveTo>
                  <a:pt x="0" y="0"/>
                </a:moveTo>
                <a:lnTo>
                  <a:pt x="18288000" y="0"/>
                </a:lnTo>
                <a:lnTo>
                  <a:pt x="18288000" y="10307050"/>
                </a:lnTo>
                <a:lnTo>
                  <a:pt x="0" y="10307050"/>
                </a:lnTo>
                <a:lnTo>
                  <a:pt x="0" y="0"/>
                </a:lnTo>
                <a:close/>
              </a:path>
            </a:pathLst>
          </a:custGeom>
          <a:blipFill>
            <a:blip r:embed="rId3">
              <a:alphaModFix amt="16000"/>
            </a:blip>
            <a:stretch>
              <a:fillRect t="-9197" b="-9197"/>
            </a:stretch>
          </a:blipFill>
        </p:spPr>
      </p:sp>
      <p:sp>
        <p:nvSpPr>
          <p:cNvPr id="5" name="TextBox 5"/>
          <p:cNvSpPr txBox="1"/>
          <p:nvPr/>
        </p:nvSpPr>
        <p:spPr>
          <a:xfrm>
            <a:off x="935987" y="2435872"/>
            <a:ext cx="618354" cy="1381125"/>
          </a:xfrm>
          <a:prstGeom prst="rect">
            <a:avLst/>
          </a:prstGeom>
        </p:spPr>
        <p:txBody>
          <a:bodyPr lIns="0" tIns="0" rIns="0" bIns="0" rtlCol="0" anchor="t">
            <a:spAutoFit/>
          </a:bodyPr>
          <a:lstStyle/>
          <a:p>
            <a:pPr algn="ctr">
              <a:lnSpc>
                <a:spcPts val="10919"/>
              </a:lnSpc>
              <a:spcBef>
                <a:spcPct val="0"/>
              </a:spcBef>
            </a:pPr>
            <a:r>
              <a:rPr lang="en-US" sz="9099" spc="454">
                <a:solidFill>
                  <a:srgbClr val="004AAD"/>
                </a:solidFill>
                <a:latin typeface="Assistant"/>
                <a:ea typeface="Assistant"/>
                <a:cs typeface="Assistant"/>
                <a:sym typeface="Assistant"/>
              </a:rPr>
              <a:t>1</a:t>
            </a:r>
          </a:p>
        </p:txBody>
      </p:sp>
      <p:sp>
        <p:nvSpPr>
          <p:cNvPr id="6" name="Freeform 6"/>
          <p:cNvSpPr/>
          <p:nvPr/>
        </p:nvSpPr>
        <p:spPr>
          <a:xfrm>
            <a:off x="618186" y="2563041"/>
            <a:ext cx="1253956" cy="1253956"/>
          </a:xfrm>
          <a:custGeom>
            <a:avLst/>
            <a:gdLst/>
            <a:ahLst/>
            <a:cxnLst/>
            <a:rect l="l" t="t" r="r" b="b"/>
            <a:pathLst>
              <a:path w="1253956" h="1253956">
                <a:moveTo>
                  <a:pt x="0" y="0"/>
                </a:moveTo>
                <a:lnTo>
                  <a:pt x="1253956" y="0"/>
                </a:lnTo>
                <a:lnTo>
                  <a:pt x="1253956" y="1253956"/>
                </a:lnTo>
                <a:lnTo>
                  <a:pt x="0" y="1253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884396" y="6354617"/>
            <a:ext cx="668941" cy="1381125"/>
          </a:xfrm>
          <a:prstGeom prst="rect">
            <a:avLst/>
          </a:prstGeom>
        </p:spPr>
        <p:txBody>
          <a:bodyPr lIns="0" tIns="0" rIns="0" bIns="0" rtlCol="0" anchor="t">
            <a:spAutoFit/>
          </a:bodyPr>
          <a:lstStyle/>
          <a:p>
            <a:pPr algn="ctr">
              <a:lnSpc>
                <a:spcPts val="10919"/>
              </a:lnSpc>
              <a:spcBef>
                <a:spcPct val="0"/>
              </a:spcBef>
            </a:pPr>
            <a:r>
              <a:rPr lang="en-US" sz="9099" spc="454">
                <a:solidFill>
                  <a:srgbClr val="004AAD"/>
                </a:solidFill>
                <a:latin typeface="Assistant"/>
                <a:ea typeface="Assistant"/>
                <a:cs typeface="Assistant"/>
                <a:sym typeface="Assistant"/>
              </a:rPr>
              <a:t>2</a:t>
            </a:r>
          </a:p>
        </p:txBody>
      </p:sp>
      <p:sp>
        <p:nvSpPr>
          <p:cNvPr id="8" name="Freeform 8"/>
          <p:cNvSpPr/>
          <p:nvPr/>
        </p:nvSpPr>
        <p:spPr>
          <a:xfrm>
            <a:off x="591888" y="6472798"/>
            <a:ext cx="1253956" cy="1253956"/>
          </a:xfrm>
          <a:custGeom>
            <a:avLst/>
            <a:gdLst/>
            <a:ahLst/>
            <a:cxnLst/>
            <a:rect l="l" t="t" r="r" b="b"/>
            <a:pathLst>
              <a:path w="1253956" h="1253956">
                <a:moveTo>
                  <a:pt x="0" y="0"/>
                </a:moveTo>
                <a:lnTo>
                  <a:pt x="1253956" y="0"/>
                </a:lnTo>
                <a:lnTo>
                  <a:pt x="1253956" y="1253956"/>
                </a:lnTo>
                <a:lnTo>
                  <a:pt x="0" y="12539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1028700" y="298329"/>
            <a:ext cx="11806104" cy="1805940"/>
          </a:xfrm>
          <a:prstGeom prst="rect">
            <a:avLst/>
          </a:prstGeom>
        </p:spPr>
        <p:txBody>
          <a:bodyPr lIns="0" tIns="0" rIns="0" bIns="0" rtlCol="0" anchor="t">
            <a:spAutoFit/>
          </a:bodyPr>
          <a:lstStyle/>
          <a:p>
            <a:pPr algn="l">
              <a:lnSpc>
                <a:spcPts val="9000"/>
              </a:lnSpc>
            </a:pPr>
            <a:r>
              <a:rPr lang="en-US" sz="6000" dirty="0">
                <a:solidFill>
                  <a:srgbClr val="004AAD"/>
                </a:solidFill>
                <a:latin typeface="Hatton"/>
                <a:ea typeface="Hatton"/>
                <a:cs typeface="Hatton"/>
                <a:sym typeface="Hatton"/>
              </a:rPr>
              <a:t>RESEARCH PROJECTS</a:t>
            </a:r>
          </a:p>
          <a:p>
            <a:pPr algn="l">
              <a:lnSpc>
                <a:spcPts val="4799"/>
              </a:lnSpc>
            </a:pPr>
            <a:r>
              <a:rPr lang="en-US" sz="3199" dirty="0">
                <a:solidFill>
                  <a:srgbClr val="004AAD"/>
                </a:solidFill>
                <a:latin typeface="Assistant"/>
                <a:ea typeface="Assistant"/>
                <a:cs typeface="Assistant"/>
                <a:sym typeface="Assistant"/>
              </a:rPr>
              <a:t>The Centre is conducting ongoing research in the following areas:</a:t>
            </a:r>
          </a:p>
        </p:txBody>
      </p:sp>
      <p:sp>
        <p:nvSpPr>
          <p:cNvPr id="10" name="TextBox 10"/>
          <p:cNvSpPr txBox="1"/>
          <p:nvPr/>
        </p:nvSpPr>
        <p:spPr>
          <a:xfrm>
            <a:off x="16091615" y="727086"/>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04</a:t>
            </a:r>
          </a:p>
        </p:txBody>
      </p:sp>
      <p:sp>
        <p:nvSpPr>
          <p:cNvPr id="11" name="TextBox 11"/>
          <p:cNvSpPr txBox="1"/>
          <p:nvPr/>
        </p:nvSpPr>
        <p:spPr>
          <a:xfrm>
            <a:off x="2276879" y="2591845"/>
            <a:ext cx="15152539" cy="3832860"/>
          </a:xfrm>
          <a:prstGeom prst="rect">
            <a:avLst/>
          </a:prstGeom>
        </p:spPr>
        <p:txBody>
          <a:bodyPr lIns="0" tIns="0" rIns="0" bIns="0" rtlCol="0" anchor="t">
            <a:spAutoFit/>
          </a:bodyPr>
          <a:lstStyle/>
          <a:p>
            <a:pPr algn="l">
              <a:lnSpc>
                <a:spcPts val="3359"/>
              </a:lnSpc>
              <a:spcBef>
                <a:spcPct val="0"/>
              </a:spcBef>
            </a:pPr>
            <a:r>
              <a:rPr lang="en-US" sz="2799" b="1" spc="139">
                <a:solidFill>
                  <a:srgbClr val="AF4C0F"/>
                </a:solidFill>
                <a:latin typeface="Century Expanded Bold"/>
                <a:ea typeface="Century Expanded Bold"/>
                <a:cs typeface="Century Expanded Bold"/>
                <a:sym typeface="Century Expanded Bold"/>
              </a:rPr>
              <a:t>Understanding the Economic Well-Being of Female Domestic Workers in Urban Pune: A Study for Inclusive Growth</a:t>
            </a:r>
            <a:r>
              <a:rPr lang="en-US" sz="2799" b="1" spc="139">
                <a:solidFill>
                  <a:srgbClr val="0D53B5"/>
                </a:solidFill>
                <a:latin typeface="Century Expanded Bold"/>
                <a:ea typeface="Century Expanded Bold"/>
                <a:cs typeface="Century Expanded Bold"/>
                <a:sym typeface="Century Expanded Bold"/>
              </a:rPr>
              <a:t> - This project is aimed to examine key aspects of the economic lives of female domestic workers in Pune, including income, expenditure, aspirations, concerns, financial capacity, access to market services and products, workplace environment, and related challenges. It began with a literature review, followed by the development of a questionnaire and pilot interviews. The project was later expanded by designing a questionnaire for employers of domestic workers and conducting pilot interviews.</a:t>
            </a:r>
          </a:p>
          <a:p>
            <a:pPr algn="l">
              <a:lnSpc>
                <a:spcPts val="3359"/>
              </a:lnSpc>
              <a:spcBef>
                <a:spcPct val="0"/>
              </a:spcBef>
            </a:pPr>
            <a:endParaRPr lang="en-US" sz="2799" b="1" spc="139">
              <a:solidFill>
                <a:srgbClr val="0D53B5"/>
              </a:solidFill>
              <a:latin typeface="Century Expanded Bold"/>
              <a:ea typeface="Century Expanded Bold"/>
              <a:cs typeface="Century Expanded Bold"/>
              <a:sym typeface="Century Expanded Bold"/>
            </a:endParaRPr>
          </a:p>
        </p:txBody>
      </p:sp>
      <p:sp>
        <p:nvSpPr>
          <p:cNvPr id="12" name="TextBox 12"/>
          <p:cNvSpPr txBox="1"/>
          <p:nvPr/>
        </p:nvSpPr>
        <p:spPr>
          <a:xfrm>
            <a:off x="2276879" y="6533832"/>
            <a:ext cx="15152539" cy="3886200"/>
          </a:xfrm>
          <a:prstGeom prst="rect">
            <a:avLst/>
          </a:prstGeom>
        </p:spPr>
        <p:txBody>
          <a:bodyPr lIns="0" tIns="0" rIns="0" bIns="0" rtlCol="0" anchor="t">
            <a:spAutoFit/>
          </a:bodyPr>
          <a:lstStyle/>
          <a:p>
            <a:pPr algn="l">
              <a:lnSpc>
                <a:spcPts val="3479"/>
              </a:lnSpc>
              <a:spcBef>
                <a:spcPct val="0"/>
              </a:spcBef>
            </a:pPr>
            <a:r>
              <a:rPr lang="en-US" sz="2899" b="1" spc="144">
                <a:solidFill>
                  <a:srgbClr val="AF4C0F"/>
                </a:solidFill>
                <a:latin typeface="Century Expanded Bold"/>
                <a:ea typeface="Century Expanded Bold"/>
                <a:cs typeface="Century Expanded Bold"/>
                <a:sym typeface="Century Expanded Bold"/>
              </a:rPr>
              <a:t>Indian Fiscal Federalism: A Look at the Points of Contention</a:t>
            </a:r>
            <a:r>
              <a:rPr lang="en-US" sz="2899" b="1" spc="144">
                <a:solidFill>
                  <a:srgbClr val="0D53B5"/>
                </a:solidFill>
                <a:latin typeface="Century Expanded Bold"/>
                <a:ea typeface="Century Expanded Bold"/>
                <a:cs typeface="Century Expanded Bold"/>
                <a:sym typeface="Century Expanded Bold"/>
              </a:rPr>
              <a:t> – This project studied the allocation of revenue between the central and state governments through the Finance Commission, with a particular focus on the objections raised by southern states. It aimed to examine the facts behind these concerns.</a:t>
            </a:r>
          </a:p>
          <a:p>
            <a:pPr algn="l">
              <a:lnSpc>
                <a:spcPts val="3479"/>
              </a:lnSpc>
              <a:spcBef>
                <a:spcPct val="0"/>
              </a:spcBef>
            </a:pPr>
            <a:r>
              <a:rPr lang="en-US" sz="2899" b="1" spc="144">
                <a:solidFill>
                  <a:srgbClr val="0D53B5"/>
                </a:solidFill>
                <a:latin typeface="Century Expanded Bold"/>
                <a:ea typeface="Century Expanded Bold"/>
                <a:cs typeface="Century Expanded Bold"/>
                <a:sym typeface="Century Expanded Bold"/>
              </a:rPr>
              <a:t>The work is being further pursued through a more in-depth study and by writing blogs on the topic in a format that is accessible and understandable to the general public.</a:t>
            </a:r>
          </a:p>
          <a:p>
            <a:pPr algn="l">
              <a:lnSpc>
                <a:spcPts val="3239"/>
              </a:lnSpc>
              <a:spcBef>
                <a:spcPct val="0"/>
              </a:spcBef>
            </a:pPr>
            <a:endParaRPr lang="en-US" sz="2899" b="1" spc="144">
              <a:solidFill>
                <a:srgbClr val="0D53B5"/>
              </a:solidFill>
              <a:latin typeface="Century Expanded Bold"/>
              <a:ea typeface="Century Expanded Bold"/>
              <a:cs typeface="Century Expanded Bold"/>
              <a:sym typeface="Century Expanded Bold"/>
            </a:endParaRPr>
          </a:p>
          <a:p>
            <a:pPr algn="l">
              <a:lnSpc>
                <a:spcPts val="3239"/>
              </a:lnSpc>
              <a:spcBef>
                <a:spcPct val="0"/>
              </a:spcBef>
            </a:pPr>
            <a:endParaRPr lang="en-US" sz="2899" b="1" spc="144">
              <a:solidFill>
                <a:srgbClr val="0D53B5"/>
              </a:solidFill>
              <a:latin typeface="Century Expanded Bold"/>
              <a:ea typeface="Century Expanded Bold"/>
              <a:cs typeface="Century Expanded Bold"/>
              <a:sym typeface="Century Expanded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E1EB"/>
        </a:solidFill>
        <a:effectLst/>
      </p:bgPr>
    </p:bg>
    <p:spTree>
      <p:nvGrpSpPr>
        <p:cNvPr id="1" name=""/>
        <p:cNvGrpSpPr/>
        <p:nvPr/>
      </p:nvGrpSpPr>
      <p:grpSpPr>
        <a:xfrm>
          <a:off x="0" y="0"/>
          <a:ext cx="0" cy="0"/>
          <a:chOff x="0" y="0"/>
          <a:chExt cx="0" cy="0"/>
        </a:xfrm>
      </p:grpSpPr>
      <p:sp>
        <p:nvSpPr>
          <p:cNvPr id="2" name="TextBox 2"/>
          <p:cNvSpPr txBox="1"/>
          <p:nvPr/>
        </p:nvSpPr>
        <p:spPr>
          <a:xfrm>
            <a:off x="2091515" y="2849004"/>
            <a:ext cx="15377192" cy="1752424"/>
          </a:xfrm>
          <a:prstGeom prst="rect">
            <a:avLst/>
          </a:prstGeom>
        </p:spPr>
        <p:txBody>
          <a:bodyPr lIns="0" tIns="0" rIns="0" bIns="0" rtlCol="0" anchor="t">
            <a:spAutoFit/>
          </a:bodyPr>
          <a:lstStyle/>
          <a:p>
            <a:pPr algn="l">
              <a:lnSpc>
                <a:spcPts val="3480"/>
              </a:lnSpc>
              <a:spcBef>
                <a:spcPct val="0"/>
              </a:spcBef>
            </a:pPr>
            <a:r>
              <a:rPr lang="en-US" sz="2900" b="1" spc="145">
                <a:solidFill>
                  <a:srgbClr val="AF4C0F"/>
                </a:solidFill>
                <a:latin typeface="Century Expanded Bold"/>
                <a:ea typeface="Century Expanded Bold"/>
                <a:cs typeface="Century Expanded Bold"/>
                <a:sym typeface="Century Expanded Bold"/>
              </a:rPr>
              <a:t>Financial Literacy for Disadvantaged Groups</a:t>
            </a:r>
            <a:r>
              <a:rPr lang="en-US" sz="2900" b="1" spc="145">
                <a:solidFill>
                  <a:srgbClr val="0E4CA0"/>
                </a:solidFill>
                <a:latin typeface="Century Expanded Bold"/>
                <a:ea typeface="Century Expanded Bold"/>
                <a:cs typeface="Century Expanded Bold"/>
                <a:sym typeface="Century Expanded Bold"/>
              </a:rPr>
              <a:t>: A Study on Rural Women: This project focused on exploring methods to assess the financial literacy of rural women. A literature review was conducted, and a questionnaire was developed. </a:t>
            </a:r>
          </a:p>
          <a:p>
            <a:pPr algn="l">
              <a:lnSpc>
                <a:spcPts val="3480"/>
              </a:lnSpc>
              <a:spcBef>
                <a:spcPct val="0"/>
              </a:spcBef>
            </a:pPr>
            <a:endParaRPr lang="en-US" sz="2900" b="1" spc="145">
              <a:solidFill>
                <a:srgbClr val="0E4CA0"/>
              </a:solidFill>
              <a:latin typeface="Century Expanded Bold"/>
              <a:ea typeface="Century Expanded Bold"/>
              <a:cs typeface="Century Expanded Bold"/>
              <a:sym typeface="Century Expanded Bold"/>
            </a:endParaRPr>
          </a:p>
        </p:txBody>
      </p:sp>
      <p:sp>
        <p:nvSpPr>
          <p:cNvPr id="3" name="Freeform 3"/>
          <p:cNvSpPr/>
          <p:nvPr/>
        </p:nvSpPr>
        <p:spPr>
          <a:xfrm>
            <a:off x="0" y="-170581"/>
            <a:ext cx="18288000" cy="10307050"/>
          </a:xfrm>
          <a:custGeom>
            <a:avLst/>
            <a:gdLst/>
            <a:ahLst/>
            <a:cxnLst/>
            <a:rect l="l" t="t" r="r" b="b"/>
            <a:pathLst>
              <a:path w="18288000" h="10307050">
                <a:moveTo>
                  <a:pt x="0" y="0"/>
                </a:moveTo>
                <a:lnTo>
                  <a:pt x="18288000" y="0"/>
                </a:lnTo>
                <a:lnTo>
                  <a:pt x="18288000" y="10307051"/>
                </a:lnTo>
                <a:lnTo>
                  <a:pt x="0" y="10307051"/>
                </a:lnTo>
                <a:lnTo>
                  <a:pt x="0" y="0"/>
                </a:lnTo>
                <a:close/>
              </a:path>
            </a:pathLst>
          </a:custGeom>
          <a:blipFill>
            <a:blip r:embed="rId2">
              <a:alphaModFix amt="17000"/>
            </a:blip>
            <a:stretch>
              <a:fillRect t="-9197" b="-9197"/>
            </a:stretch>
          </a:blipFill>
        </p:spPr>
      </p:sp>
      <p:sp>
        <p:nvSpPr>
          <p:cNvPr id="4" name="TextBox 4"/>
          <p:cNvSpPr txBox="1"/>
          <p:nvPr/>
        </p:nvSpPr>
        <p:spPr>
          <a:xfrm>
            <a:off x="2091515" y="5225262"/>
            <a:ext cx="15377192" cy="2628635"/>
          </a:xfrm>
          <a:prstGeom prst="rect">
            <a:avLst/>
          </a:prstGeom>
        </p:spPr>
        <p:txBody>
          <a:bodyPr lIns="0" tIns="0" rIns="0" bIns="0" rtlCol="0" anchor="t">
            <a:spAutoFit/>
          </a:bodyPr>
          <a:lstStyle/>
          <a:p>
            <a:pPr algn="l">
              <a:lnSpc>
                <a:spcPts val="3480"/>
              </a:lnSpc>
              <a:spcBef>
                <a:spcPct val="0"/>
              </a:spcBef>
            </a:pPr>
            <a:r>
              <a:rPr lang="en-US" sz="2900" b="1" spc="145">
                <a:solidFill>
                  <a:srgbClr val="AF4C0F"/>
                </a:solidFill>
                <a:latin typeface="Century Expanded Bold"/>
                <a:ea typeface="Century Expanded Bold"/>
                <a:cs typeface="Century Expanded Bold"/>
                <a:sym typeface="Century Expanded Bold"/>
              </a:rPr>
              <a:t>Impact of AI on Accounting and Auditing: </a:t>
            </a:r>
            <a:r>
              <a:rPr lang="en-US" sz="2900" b="1" spc="145">
                <a:solidFill>
                  <a:srgbClr val="074CA9"/>
                </a:solidFill>
                <a:latin typeface="Century Expanded Bold"/>
                <a:ea typeface="Century Expanded Bold"/>
                <a:cs typeface="Century Expanded Bold"/>
                <a:sym typeface="Century Expanded Bold"/>
              </a:rPr>
              <a:t>Focusing on the Chartered Accountancy Profession as part of the broader theme of AI’s potential impact on the economy, this project examined how Artificial Intelligence is influencing the fields of auditing and accounting. It involved a literature review, study of AI-based software, and interviews with industry experts. A questionnaire was also developed to survey professionals working in auditing and accounting.</a:t>
            </a:r>
          </a:p>
        </p:txBody>
      </p:sp>
      <p:sp>
        <p:nvSpPr>
          <p:cNvPr id="5" name="TextBox 5"/>
          <p:cNvSpPr txBox="1"/>
          <p:nvPr/>
        </p:nvSpPr>
        <p:spPr>
          <a:xfrm>
            <a:off x="1028700" y="298329"/>
            <a:ext cx="11806104" cy="1805940"/>
          </a:xfrm>
          <a:prstGeom prst="rect">
            <a:avLst/>
          </a:prstGeom>
        </p:spPr>
        <p:txBody>
          <a:bodyPr lIns="0" tIns="0" rIns="0" bIns="0" rtlCol="0" anchor="t">
            <a:spAutoFit/>
          </a:bodyPr>
          <a:lstStyle/>
          <a:p>
            <a:pPr algn="l">
              <a:lnSpc>
                <a:spcPts val="9000"/>
              </a:lnSpc>
            </a:pPr>
            <a:r>
              <a:rPr lang="en-US" sz="6000">
                <a:solidFill>
                  <a:srgbClr val="004AAD"/>
                </a:solidFill>
                <a:latin typeface="Hatton"/>
                <a:ea typeface="Hatton"/>
                <a:cs typeface="Hatton"/>
                <a:sym typeface="Hatton"/>
              </a:rPr>
              <a:t>RESEARCH PROJECTS</a:t>
            </a:r>
          </a:p>
          <a:p>
            <a:pPr algn="l">
              <a:lnSpc>
                <a:spcPts val="4799"/>
              </a:lnSpc>
            </a:pPr>
            <a:r>
              <a:rPr lang="en-US" sz="3199">
                <a:solidFill>
                  <a:srgbClr val="004AAD"/>
                </a:solidFill>
                <a:latin typeface="Assistant"/>
                <a:ea typeface="Assistant"/>
                <a:cs typeface="Assistant"/>
                <a:sym typeface="Assistant"/>
              </a:rPr>
              <a:t>The Centre is conducting ongoing research in the following areas:</a:t>
            </a:r>
          </a:p>
        </p:txBody>
      </p:sp>
      <p:sp>
        <p:nvSpPr>
          <p:cNvPr id="6" name="Freeform 6"/>
          <p:cNvSpPr/>
          <p:nvPr/>
        </p:nvSpPr>
        <p:spPr>
          <a:xfrm>
            <a:off x="532461" y="2773882"/>
            <a:ext cx="1253956" cy="1253956"/>
          </a:xfrm>
          <a:custGeom>
            <a:avLst/>
            <a:gdLst/>
            <a:ahLst/>
            <a:cxnLst/>
            <a:rect l="l" t="t" r="r" b="b"/>
            <a:pathLst>
              <a:path w="1253956" h="1253956">
                <a:moveTo>
                  <a:pt x="0" y="0"/>
                </a:moveTo>
                <a:lnTo>
                  <a:pt x="1253956" y="0"/>
                </a:lnTo>
                <a:lnTo>
                  <a:pt x="1253956" y="1253956"/>
                </a:lnTo>
                <a:lnTo>
                  <a:pt x="0" y="12539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850262" y="2656238"/>
            <a:ext cx="618354" cy="1381125"/>
          </a:xfrm>
          <a:prstGeom prst="rect">
            <a:avLst/>
          </a:prstGeom>
        </p:spPr>
        <p:txBody>
          <a:bodyPr lIns="0" tIns="0" rIns="0" bIns="0" rtlCol="0" anchor="t">
            <a:spAutoFit/>
          </a:bodyPr>
          <a:lstStyle/>
          <a:p>
            <a:pPr algn="ctr">
              <a:lnSpc>
                <a:spcPts val="10919"/>
              </a:lnSpc>
              <a:spcBef>
                <a:spcPct val="0"/>
              </a:spcBef>
            </a:pPr>
            <a:r>
              <a:rPr lang="en-US" sz="9099" spc="454">
                <a:solidFill>
                  <a:srgbClr val="004AAD"/>
                </a:solidFill>
                <a:latin typeface="Assistant"/>
                <a:ea typeface="Assistant"/>
                <a:cs typeface="Assistant"/>
                <a:sym typeface="Assistant"/>
              </a:rPr>
              <a:t>3</a:t>
            </a:r>
          </a:p>
        </p:txBody>
      </p:sp>
      <p:sp>
        <p:nvSpPr>
          <p:cNvPr id="8" name="Freeform 8"/>
          <p:cNvSpPr/>
          <p:nvPr/>
        </p:nvSpPr>
        <p:spPr>
          <a:xfrm>
            <a:off x="515688" y="5101125"/>
            <a:ext cx="1253956" cy="1253956"/>
          </a:xfrm>
          <a:custGeom>
            <a:avLst/>
            <a:gdLst/>
            <a:ahLst/>
            <a:cxnLst/>
            <a:rect l="l" t="t" r="r" b="b"/>
            <a:pathLst>
              <a:path w="1253956" h="1253956">
                <a:moveTo>
                  <a:pt x="0" y="0"/>
                </a:moveTo>
                <a:lnTo>
                  <a:pt x="1253956" y="0"/>
                </a:lnTo>
                <a:lnTo>
                  <a:pt x="1253956" y="1253957"/>
                </a:lnTo>
                <a:lnTo>
                  <a:pt x="0" y="12539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798671" y="4982944"/>
            <a:ext cx="668941" cy="1381125"/>
          </a:xfrm>
          <a:prstGeom prst="rect">
            <a:avLst/>
          </a:prstGeom>
        </p:spPr>
        <p:txBody>
          <a:bodyPr lIns="0" tIns="0" rIns="0" bIns="0" rtlCol="0" anchor="t">
            <a:spAutoFit/>
          </a:bodyPr>
          <a:lstStyle/>
          <a:p>
            <a:pPr algn="ctr">
              <a:lnSpc>
                <a:spcPts val="10919"/>
              </a:lnSpc>
              <a:spcBef>
                <a:spcPct val="0"/>
              </a:spcBef>
            </a:pPr>
            <a:r>
              <a:rPr lang="en-US" sz="9099" spc="454">
                <a:solidFill>
                  <a:srgbClr val="004AAD"/>
                </a:solidFill>
                <a:latin typeface="Assistant"/>
                <a:ea typeface="Assistant"/>
                <a:cs typeface="Assistant"/>
                <a:sym typeface="Assistant"/>
              </a:rPr>
              <a:t>4</a:t>
            </a:r>
          </a:p>
        </p:txBody>
      </p:sp>
      <p:sp>
        <p:nvSpPr>
          <p:cNvPr id="10" name="TextBox 10"/>
          <p:cNvSpPr txBox="1"/>
          <p:nvPr/>
        </p:nvSpPr>
        <p:spPr>
          <a:xfrm>
            <a:off x="16091615" y="727086"/>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sp>
      <p:grpSp>
        <p:nvGrpSpPr>
          <p:cNvPr id="3" name="Group 3"/>
          <p:cNvGrpSpPr>
            <a:grpSpLocks noChangeAspect="1"/>
          </p:cNvGrpSpPr>
          <p:nvPr/>
        </p:nvGrpSpPr>
        <p:grpSpPr>
          <a:xfrm>
            <a:off x="-304800" y="-350734"/>
            <a:ext cx="5846919" cy="10637734"/>
            <a:chOff x="-82162" y="454670"/>
            <a:chExt cx="6432162" cy="9070330"/>
          </a:xfrm>
        </p:grpSpPr>
        <p:sp>
          <p:nvSpPr>
            <p:cNvPr id="4" name="Freeform 4"/>
            <p:cNvSpPr/>
            <p:nvPr/>
          </p:nvSpPr>
          <p:spPr>
            <a:xfrm>
              <a:off x="-82162" y="454670"/>
              <a:ext cx="6432162" cy="907033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57719" r="-57719"/>
              </a:stretch>
            </a:blipFill>
          </p:spPr>
        </p:sp>
      </p:grpSp>
      <p:sp>
        <p:nvSpPr>
          <p:cNvPr id="5" name="TextBox 5"/>
          <p:cNvSpPr txBox="1"/>
          <p:nvPr/>
        </p:nvSpPr>
        <p:spPr>
          <a:xfrm>
            <a:off x="6121931" y="2116924"/>
            <a:ext cx="11723903" cy="4335387"/>
          </a:xfrm>
          <a:prstGeom prst="rect">
            <a:avLst/>
          </a:prstGeom>
        </p:spPr>
        <p:txBody>
          <a:bodyPr lIns="0" tIns="0" rIns="0" bIns="0" rtlCol="0" anchor="t">
            <a:spAutoFit/>
          </a:bodyPr>
          <a:lstStyle/>
          <a:p>
            <a:pPr marL="488005" lvl="1" indent="-244002" algn="l">
              <a:lnSpc>
                <a:spcPts val="3390"/>
              </a:lnSpc>
              <a:buFont typeface="Arial"/>
              <a:buChar char="•"/>
            </a:pPr>
            <a:r>
              <a:rPr lang="en-US" sz="2260" b="1">
                <a:solidFill>
                  <a:srgbClr val="004AAD"/>
                </a:solidFill>
                <a:latin typeface="Century Expanded Bold"/>
                <a:ea typeface="Century Expanded Bold"/>
                <a:cs typeface="Century Expanded Bold"/>
                <a:sym typeface="Century Expanded Bold"/>
              </a:rPr>
              <a:t>Under the guidance of Mr. Vishwanath Gurjar, the group studied selected portions of the book ‘Human Cycle’ by Sri Aurobindo. In connection with this,  first nine chapters of ‘Geetarahasya’ were studied and discussed. A recap and structured presentation of Chapters 1 to 9 was done by Mr. Amol Phalke and Mr. Chaitanya Bokil.</a:t>
            </a:r>
          </a:p>
          <a:p>
            <a:pPr marL="488006" lvl="1" indent="-244003" algn="l">
              <a:lnSpc>
                <a:spcPts val="3390"/>
              </a:lnSpc>
              <a:buFont typeface="Arial"/>
              <a:buChar char="•"/>
            </a:pPr>
            <a:r>
              <a:rPr lang="en-US" sz="2260" b="1">
                <a:solidFill>
                  <a:srgbClr val="004AAD"/>
                </a:solidFill>
                <a:latin typeface="Century Expanded Bold"/>
                <a:ea typeface="Century Expanded Bold"/>
                <a:cs typeface="Century Expanded Bold"/>
                <a:sym typeface="Century Expanded Bold"/>
              </a:rPr>
              <a:t>Dr. Girish Bapat conducted four sessions on the topic "Aadhyatmik Rashtrayog". A group of 36 interested participants has been formed to continue work on this theme. The transcripts of the lectures have been prepared and made available on the official website.</a:t>
            </a:r>
          </a:p>
          <a:p>
            <a:pPr algn="l">
              <a:lnSpc>
                <a:spcPts val="3390"/>
              </a:lnSpc>
            </a:pPr>
            <a:endParaRPr lang="en-US" sz="2260" b="1">
              <a:solidFill>
                <a:srgbClr val="004AAD"/>
              </a:solidFill>
              <a:latin typeface="Century Expanded Bold"/>
              <a:ea typeface="Century Expanded Bold"/>
              <a:cs typeface="Century Expanded Bold"/>
              <a:sym typeface="Century Expanded Bold"/>
            </a:endParaRPr>
          </a:p>
        </p:txBody>
      </p:sp>
      <p:sp>
        <p:nvSpPr>
          <p:cNvPr id="6" name="TextBox 6"/>
          <p:cNvSpPr txBox="1"/>
          <p:nvPr/>
        </p:nvSpPr>
        <p:spPr>
          <a:xfrm>
            <a:off x="6063849" y="1542524"/>
            <a:ext cx="618354" cy="54993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Century Expanded Bold"/>
                <a:ea typeface="Century Expanded Bold"/>
                <a:cs typeface="Century Expanded Bold"/>
                <a:sym typeface="Century Expanded Bold"/>
              </a:rPr>
              <a:t>1</a:t>
            </a:r>
          </a:p>
        </p:txBody>
      </p:sp>
      <p:sp>
        <p:nvSpPr>
          <p:cNvPr id="7" name="TextBox 7"/>
          <p:cNvSpPr txBox="1"/>
          <p:nvPr/>
        </p:nvSpPr>
        <p:spPr>
          <a:xfrm>
            <a:off x="6063849" y="6166530"/>
            <a:ext cx="618354" cy="54993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Century Expanded Bold"/>
                <a:ea typeface="Century Expanded Bold"/>
                <a:cs typeface="Century Expanded Bold"/>
                <a:sym typeface="Century Expanded Bold"/>
              </a:rPr>
              <a:t>2</a:t>
            </a:r>
          </a:p>
        </p:txBody>
      </p:sp>
      <p:sp>
        <p:nvSpPr>
          <p:cNvPr id="8" name="TextBox 8"/>
          <p:cNvSpPr txBox="1"/>
          <p:nvPr/>
        </p:nvSpPr>
        <p:spPr>
          <a:xfrm>
            <a:off x="6063849" y="8547384"/>
            <a:ext cx="618354" cy="549936"/>
          </a:xfrm>
          <a:prstGeom prst="rect">
            <a:avLst/>
          </a:prstGeom>
        </p:spPr>
        <p:txBody>
          <a:bodyPr lIns="0" tIns="0" rIns="0" bIns="0" rtlCol="0" anchor="t">
            <a:spAutoFit/>
          </a:bodyPr>
          <a:lstStyle/>
          <a:p>
            <a:pPr algn="ctr">
              <a:lnSpc>
                <a:spcPts val="4200"/>
              </a:lnSpc>
              <a:spcBef>
                <a:spcPct val="0"/>
              </a:spcBef>
            </a:pPr>
            <a:r>
              <a:rPr lang="en-US" sz="3500" b="1" spc="175">
                <a:solidFill>
                  <a:srgbClr val="004AAD"/>
                </a:solidFill>
                <a:latin typeface="Century Expanded Bold"/>
                <a:ea typeface="Century Expanded Bold"/>
                <a:cs typeface="Century Expanded Bold"/>
                <a:sym typeface="Century Expanded Bold"/>
              </a:rPr>
              <a:t>3</a:t>
            </a:r>
          </a:p>
        </p:txBody>
      </p:sp>
      <p:sp>
        <p:nvSpPr>
          <p:cNvPr id="9" name="Freeform 9"/>
          <p:cNvSpPr/>
          <p:nvPr/>
        </p:nvSpPr>
        <p:spPr>
          <a:xfrm>
            <a:off x="6090966" y="1552049"/>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6081441" y="6185580"/>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081441" y="8556909"/>
            <a:ext cx="564121" cy="564121"/>
          </a:xfrm>
          <a:custGeom>
            <a:avLst/>
            <a:gdLst/>
            <a:ahLst/>
            <a:cxnLst/>
            <a:rect l="l" t="t" r="r" b="b"/>
            <a:pathLst>
              <a:path w="564121" h="564121">
                <a:moveTo>
                  <a:pt x="0" y="0"/>
                </a:moveTo>
                <a:lnTo>
                  <a:pt x="564121" y="0"/>
                </a:lnTo>
                <a:lnTo>
                  <a:pt x="564121" y="564121"/>
                </a:lnTo>
                <a:lnTo>
                  <a:pt x="0" y="5641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a:off x="6590912" y="447171"/>
            <a:ext cx="8849816" cy="923903"/>
          </a:xfrm>
          <a:prstGeom prst="rect">
            <a:avLst/>
          </a:prstGeom>
        </p:spPr>
        <p:txBody>
          <a:bodyPr lIns="0" tIns="0" rIns="0" bIns="0" rtlCol="0" anchor="t">
            <a:spAutoFit/>
          </a:bodyPr>
          <a:lstStyle/>
          <a:p>
            <a:pPr algn="l">
              <a:lnSpc>
                <a:spcPts val="6600"/>
              </a:lnSpc>
            </a:pPr>
            <a:r>
              <a:rPr lang="en-US" sz="6000">
                <a:solidFill>
                  <a:srgbClr val="004AAD"/>
                </a:solidFill>
                <a:latin typeface="Hatton"/>
                <a:ea typeface="Hatton"/>
                <a:cs typeface="Hatton"/>
                <a:sym typeface="Hatton"/>
              </a:rPr>
              <a:t>STUDY GROUPS</a:t>
            </a:r>
          </a:p>
        </p:txBody>
      </p:sp>
      <p:sp>
        <p:nvSpPr>
          <p:cNvPr id="13" name="TextBox 13"/>
          <p:cNvSpPr txBox="1"/>
          <p:nvPr/>
        </p:nvSpPr>
        <p:spPr>
          <a:xfrm>
            <a:off x="6772777" y="1604642"/>
            <a:ext cx="8115300" cy="397536"/>
          </a:xfrm>
          <a:prstGeom prst="rect">
            <a:avLst/>
          </a:prstGeom>
        </p:spPr>
        <p:txBody>
          <a:bodyPr lIns="0" tIns="0" rIns="0" bIns="0" rtlCol="0" anchor="t">
            <a:spAutoFit/>
          </a:bodyPr>
          <a:lstStyle/>
          <a:p>
            <a:pPr marL="0" lvl="0" indent="0" algn="l">
              <a:lnSpc>
                <a:spcPts val="3120"/>
              </a:lnSpc>
              <a:spcBef>
                <a:spcPct val="0"/>
              </a:spcBef>
            </a:pPr>
            <a:r>
              <a:rPr lang="en-US" sz="2600" b="1" spc="78">
                <a:solidFill>
                  <a:srgbClr val="AF4C0F"/>
                </a:solidFill>
                <a:latin typeface="Century Expanded Bold"/>
                <a:ea typeface="Century Expanded Bold"/>
                <a:cs typeface="Century Expanded Bold"/>
                <a:sym typeface="Century Expanded Bold"/>
              </a:rPr>
              <a:t>Shri Au</a:t>
            </a:r>
            <a:r>
              <a:rPr lang="en-US" sz="2600" b="1" u="none" spc="78">
                <a:solidFill>
                  <a:srgbClr val="AF4C0F"/>
                </a:solidFill>
                <a:latin typeface="Century Expanded Bold"/>
                <a:ea typeface="Century Expanded Bold"/>
                <a:cs typeface="Century Expanded Bold"/>
                <a:sym typeface="Century Expanded Bold"/>
              </a:rPr>
              <a:t>robindo Study Group</a:t>
            </a:r>
          </a:p>
        </p:txBody>
      </p:sp>
      <p:sp>
        <p:nvSpPr>
          <p:cNvPr id="14" name="TextBox 14"/>
          <p:cNvSpPr txBox="1"/>
          <p:nvPr/>
        </p:nvSpPr>
        <p:spPr>
          <a:xfrm>
            <a:off x="6772777" y="6264110"/>
            <a:ext cx="8115300" cy="397536"/>
          </a:xfrm>
          <a:prstGeom prst="rect">
            <a:avLst/>
          </a:prstGeom>
        </p:spPr>
        <p:txBody>
          <a:bodyPr lIns="0" tIns="0" rIns="0" bIns="0" rtlCol="0" anchor="t">
            <a:spAutoFit/>
          </a:bodyPr>
          <a:lstStyle/>
          <a:p>
            <a:pPr marL="0" lvl="0" indent="0" algn="l">
              <a:lnSpc>
                <a:spcPts val="3120"/>
              </a:lnSpc>
              <a:spcBef>
                <a:spcPct val="0"/>
              </a:spcBef>
            </a:pPr>
            <a:r>
              <a:rPr lang="en-US" sz="2600" b="1" spc="78">
                <a:solidFill>
                  <a:srgbClr val="AF4C0F"/>
                </a:solidFill>
                <a:latin typeface="Century Expanded Bold"/>
                <a:ea typeface="Century Expanded Bold"/>
                <a:cs typeface="Century Expanded Bold"/>
                <a:sym typeface="Century Expanded Bold"/>
              </a:rPr>
              <a:t>Da</a:t>
            </a:r>
            <a:r>
              <a:rPr lang="en-US" sz="2600" b="1" u="none" spc="78">
                <a:solidFill>
                  <a:srgbClr val="AF4C0F"/>
                </a:solidFill>
                <a:latin typeface="Century Expanded Bold"/>
                <a:ea typeface="Century Expanded Bold"/>
                <a:cs typeface="Century Expanded Bold"/>
                <a:sym typeface="Century Expanded Bold"/>
              </a:rPr>
              <a:t>ta Analysis Study Group</a:t>
            </a:r>
          </a:p>
        </p:txBody>
      </p:sp>
      <p:sp>
        <p:nvSpPr>
          <p:cNvPr id="15" name="TextBox 15"/>
          <p:cNvSpPr txBox="1"/>
          <p:nvPr/>
        </p:nvSpPr>
        <p:spPr>
          <a:xfrm>
            <a:off x="6772777" y="6666306"/>
            <a:ext cx="11230112" cy="1762125"/>
          </a:xfrm>
          <a:prstGeom prst="rect">
            <a:avLst/>
          </a:prstGeom>
        </p:spPr>
        <p:txBody>
          <a:bodyPr lIns="0" tIns="0" rIns="0" bIns="0" rtlCol="0" anchor="t">
            <a:spAutoFit/>
          </a:bodyPr>
          <a:lstStyle/>
          <a:p>
            <a:pPr algn="l">
              <a:lnSpc>
                <a:spcPts val="3450"/>
              </a:lnSpc>
            </a:pPr>
            <a:r>
              <a:rPr lang="en-US" sz="2300" b="1" dirty="0">
                <a:solidFill>
                  <a:srgbClr val="004AAD"/>
                </a:solidFill>
                <a:latin typeface="Century Expanded Bold"/>
                <a:ea typeface="Century Expanded Bold"/>
                <a:cs typeface="Century Expanded Bold"/>
                <a:sym typeface="Century Expanded Bold"/>
              </a:rPr>
              <a:t>This group is formed to help participants learn how to structure, analyze, and reinterpret data using tools like Python. It also aims to build a solid understanding of statistical concepts and develop the ability to apply statistical techniques effectively. The group is led by Dr. Aditya Ponkshe and Mr. Vedant Dixit.</a:t>
            </a:r>
          </a:p>
        </p:txBody>
      </p:sp>
      <p:sp>
        <p:nvSpPr>
          <p:cNvPr id="16" name="TextBox 16"/>
          <p:cNvSpPr txBox="1"/>
          <p:nvPr/>
        </p:nvSpPr>
        <p:spPr>
          <a:xfrm>
            <a:off x="6772777" y="8640201"/>
            <a:ext cx="10686398" cy="397536"/>
          </a:xfrm>
          <a:prstGeom prst="rect">
            <a:avLst/>
          </a:prstGeom>
        </p:spPr>
        <p:txBody>
          <a:bodyPr lIns="0" tIns="0" rIns="0" bIns="0" rtlCol="0" anchor="t">
            <a:spAutoFit/>
          </a:bodyPr>
          <a:lstStyle/>
          <a:p>
            <a:pPr marL="0" lvl="0" indent="0" algn="l">
              <a:lnSpc>
                <a:spcPts val="3120"/>
              </a:lnSpc>
              <a:spcBef>
                <a:spcPct val="0"/>
              </a:spcBef>
            </a:pPr>
            <a:r>
              <a:rPr lang="en-US" sz="2600" b="1" spc="78">
                <a:solidFill>
                  <a:srgbClr val="AF4C0F"/>
                </a:solidFill>
                <a:latin typeface="Century Expanded Bold"/>
                <a:ea typeface="Century Expanded Bold"/>
                <a:cs typeface="Century Expanded Bold"/>
                <a:sym typeface="Century Expanded Bold"/>
              </a:rPr>
              <a:t>Internati</a:t>
            </a:r>
            <a:r>
              <a:rPr lang="en-US" sz="2600" b="1" u="none" spc="78">
                <a:solidFill>
                  <a:srgbClr val="AF4C0F"/>
                </a:solidFill>
                <a:latin typeface="Century Expanded Bold"/>
                <a:ea typeface="Century Expanded Bold"/>
                <a:cs typeface="Century Expanded Bold"/>
                <a:sym typeface="Century Expanded Bold"/>
              </a:rPr>
              <a:t>onal Relations and National Integration Study Group</a:t>
            </a:r>
          </a:p>
        </p:txBody>
      </p:sp>
      <p:sp>
        <p:nvSpPr>
          <p:cNvPr id="17" name="TextBox 17"/>
          <p:cNvSpPr txBox="1"/>
          <p:nvPr/>
        </p:nvSpPr>
        <p:spPr>
          <a:xfrm>
            <a:off x="16091615" y="612271"/>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sp>
      <p:grpSp>
        <p:nvGrpSpPr>
          <p:cNvPr id="3" name="Group 3"/>
          <p:cNvGrpSpPr>
            <a:grpSpLocks noChangeAspect="1"/>
          </p:cNvGrpSpPr>
          <p:nvPr/>
        </p:nvGrpSpPr>
        <p:grpSpPr>
          <a:xfrm>
            <a:off x="12525018" y="-114300"/>
            <a:ext cx="5976494" cy="10552051"/>
            <a:chOff x="-172484" y="0"/>
            <a:chExt cx="6350000" cy="9525000"/>
          </a:xfrm>
        </p:grpSpPr>
        <p:sp>
          <p:nvSpPr>
            <p:cNvPr id="4" name="Freeform 4"/>
            <p:cNvSpPr/>
            <p:nvPr/>
          </p:nvSpPr>
          <p:spPr>
            <a:xfrm>
              <a:off x="-172484"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62570" r="-62570"/>
              </a:stretch>
            </a:blipFill>
          </p:spPr>
        </p:sp>
      </p:grpSp>
      <p:sp>
        <p:nvSpPr>
          <p:cNvPr id="5" name="TextBox 5"/>
          <p:cNvSpPr txBox="1"/>
          <p:nvPr/>
        </p:nvSpPr>
        <p:spPr>
          <a:xfrm>
            <a:off x="1363286" y="1429711"/>
            <a:ext cx="11059288" cy="8359847"/>
          </a:xfrm>
          <a:prstGeom prst="rect">
            <a:avLst/>
          </a:prstGeom>
        </p:spPr>
        <p:txBody>
          <a:bodyPr lIns="0" tIns="0" rIns="0" bIns="0" rtlCol="0" anchor="t">
            <a:spAutoFit/>
          </a:bodyPr>
          <a:lstStyle/>
          <a:p>
            <a:pPr algn="l">
              <a:lnSpc>
                <a:spcPts val="4732"/>
              </a:lnSpc>
            </a:pPr>
            <a:endParaRPr/>
          </a:p>
          <a:p>
            <a:pPr algn="l">
              <a:lnSpc>
                <a:spcPts val="4732"/>
              </a:lnSpc>
            </a:pPr>
            <a:r>
              <a:rPr lang="en-US" sz="2800" b="1">
                <a:solidFill>
                  <a:srgbClr val="004AAD"/>
                </a:solidFill>
                <a:latin typeface="Century Expanded Bold"/>
                <a:ea typeface="Century Expanded Bold"/>
                <a:cs typeface="Century Expanded Bold"/>
                <a:sym typeface="Century Expanded Bold"/>
              </a:rPr>
              <a:t>The Centre hosts summer interns from various colleges to provide research assistance on projects related to:</a:t>
            </a:r>
          </a:p>
          <a:p>
            <a:pPr algn="l">
              <a:lnSpc>
                <a:spcPts val="4732"/>
              </a:lnSpc>
            </a:pPr>
            <a:endParaRPr lang="en-US" sz="2800" b="1">
              <a:solidFill>
                <a:srgbClr val="004AAD"/>
              </a:solidFill>
              <a:latin typeface="Century Expanded Bold"/>
              <a:ea typeface="Century Expanded Bold"/>
              <a:cs typeface="Century Expanded Bold"/>
              <a:sym typeface="Century Expanded Bold"/>
            </a:endParaRPr>
          </a:p>
          <a:p>
            <a:pPr algn="l">
              <a:lnSpc>
                <a:spcPts val="4732"/>
              </a:lnSpc>
            </a:pPr>
            <a:r>
              <a:rPr lang="en-US" sz="2800" b="1">
                <a:solidFill>
                  <a:srgbClr val="004AAD"/>
                </a:solidFill>
                <a:latin typeface="Century Expanded Bold"/>
                <a:ea typeface="Century Expanded Bold"/>
                <a:cs typeface="Century Expanded Bold"/>
                <a:sym typeface="Century Expanded Bold"/>
              </a:rPr>
              <a:t>1. Socio-Economic Study of Domestic Workers</a:t>
            </a:r>
          </a:p>
          <a:p>
            <a:pPr algn="l">
              <a:lnSpc>
                <a:spcPts val="4732"/>
              </a:lnSpc>
            </a:pPr>
            <a:r>
              <a:rPr lang="en-US" sz="2800" b="1">
                <a:solidFill>
                  <a:srgbClr val="004AAD"/>
                </a:solidFill>
                <a:latin typeface="Century Expanded Bold"/>
                <a:ea typeface="Century Expanded Bold"/>
                <a:cs typeface="Century Expanded Bold"/>
                <a:sym typeface="Century Expanded Bold"/>
              </a:rPr>
              <a:t>2. Indian Fiscal Federalism: A Look at the Points of Contention.</a:t>
            </a:r>
          </a:p>
          <a:p>
            <a:pPr algn="l">
              <a:lnSpc>
                <a:spcPts val="4732"/>
              </a:lnSpc>
            </a:pPr>
            <a:r>
              <a:rPr lang="en-US" sz="2800" b="1">
                <a:solidFill>
                  <a:srgbClr val="004AAD"/>
                </a:solidFill>
                <a:latin typeface="Century Expanded Bold"/>
                <a:ea typeface="Century Expanded Bold"/>
                <a:cs typeface="Century Expanded Bold"/>
                <a:sym typeface="Century Expanded Bold"/>
              </a:rPr>
              <a:t>3. Financial Literacy for Disadvantaged Groups</a:t>
            </a:r>
          </a:p>
          <a:p>
            <a:pPr algn="l">
              <a:lnSpc>
                <a:spcPts val="4732"/>
              </a:lnSpc>
            </a:pPr>
            <a:r>
              <a:rPr lang="en-US" sz="2800" b="1">
                <a:solidFill>
                  <a:srgbClr val="004AAD"/>
                </a:solidFill>
                <a:latin typeface="Century Expanded Bold"/>
                <a:ea typeface="Century Expanded Bold"/>
                <a:cs typeface="Century Expanded Bold"/>
                <a:sym typeface="Century Expanded Bold"/>
              </a:rPr>
              <a:t>4. Impact of AI on Accounting and Auditing: Focusing on the Chartered Accountancy profession </a:t>
            </a:r>
          </a:p>
          <a:p>
            <a:pPr algn="l">
              <a:lnSpc>
                <a:spcPts val="4732"/>
              </a:lnSpc>
            </a:pPr>
            <a:r>
              <a:rPr lang="en-US" sz="2800" b="1">
                <a:solidFill>
                  <a:srgbClr val="004AAD"/>
                </a:solidFill>
                <a:latin typeface="Century Expanded Bold"/>
                <a:ea typeface="Century Expanded Bold"/>
                <a:cs typeface="Century Expanded Bold"/>
                <a:sym typeface="Century Expanded Bold"/>
              </a:rPr>
              <a:t>5. Study on the State Finance Commission to reduce the imbalance of regional development and promote equitable growth.</a:t>
            </a:r>
          </a:p>
          <a:p>
            <a:pPr algn="l">
              <a:lnSpc>
                <a:spcPts val="4732"/>
              </a:lnSpc>
            </a:pPr>
            <a:r>
              <a:rPr lang="en-US" sz="2800" b="1" spc="140">
                <a:solidFill>
                  <a:srgbClr val="004AAD"/>
                </a:solidFill>
                <a:latin typeface="Century Expanded Bold"/>
                <a:ea typeface="Century Expanded Bold"/>
                <a:cs typeface="Century Expanded Bold"/>
                <a:sym typeface="Century Expanded Bold"/>
              </a:rPr>
              <a:t>6. Union Budget Analysis to find the impact of personal income tax relief on individual and macroeconomic factors</a:t>
            </a:r>
          </a:p>
          <a:p>
            <a:pPr algn="l">
              <a:lnSpc>
                <a:spcPts val="4732"/>
              </a:lnSpc>
            </a:pPr>
            <a:endParaRPr lang="en-US" sz="2800" b="1" spc="140">
              <a:solidFill>
                <a:srgbClr val="004AAD"/>
              </a:solidFill>
              <a:latin typeface="Century Expanded Bold"/>
              <a:ea typeface="Century Expanded Bold"/>
              <a:cs typeface="Century Expanded Bold"/>
              <a:sym typeface="Century Expanded Bold"/>
            </a:endParaRPr>
          </a:p>
        </p:txBody>
      </p:sp>
      <p:sp>
        <p:nvSpPr>
          <p:cNvPr id="6" name="TextBox 6"/>
          <p:cNvSpPr txBox="1"/>
          <p:nvPr/>
        </p:nvSpPr>
        <p:spPr>
          <a:xfrm>
            <a:off x="213512" y="1013278"/>
            <a:ext cx="1052646" cy="603228"/>
          </a:xfrm>
          <a:prstGeom prst="rect">
            <a:avLst/>
          </a:prstGeom>
        </p:spPr>
        <p:txBody>
          <a:bodyPr lIns="0" tIns="0" rIns="0" bIns="0" rtlCol="0" anchor="t">
            <a:spAutoFit/>
          </a:bodyPr>
          <a:lstStyle/>
          <a:p>
            <a:pPr marL="0" lvl="0" indent="0" algn="l">
              <a:lnSpc>
                <a:spcPts val="4399"/>
              </a:lnSpc>
              <a:spcBef>
                <a:spcPct val="0"/>
              </a:spcBef>
            </a:pPr>
            <a:r>
              <a:rPr lang="en-US" sz="3999" b="1">
                <a:solidFill>
                  <a:srgbClr val="004AAD"/>
                </a:solidFill>
                <a:latin typeface="Hatton Bold"/>
                <a:ea typeface="Hatton Bold"/>
                <a:cs typeface="Hatton Bold"/>
                <a:sym typeface="Hatton Bold"/>
              </a:rPr>
              <a:t>07</a:t>
            </a:r>
          </a:p>
        </p:txBody>
      </p:sp>
      <p:sp>
        <p:nvSpPr>
          <p:cNvPr id="7" name="TextBox 7"/>
          <p:cNvSpPr txBox="1"/>
          <p:nvPr/>
        </p:nvSpPr>
        <p:spPr>
          <a:xfrm>
            <a:off x="1363286" y="619567"/>
            <a:ext cx="11806104" cy="1152525"/>
          </a:xfrm>
          <a:prstGeom prst="rect">
            <a:avLst/>
          </a:prstGeom>
        </p:spPr>
        <p:txBody>
          <a:bodyPr lIns="0" tIns="0" rIns="0" bIns="0" rtlCol="0" anchor="t">
            <a:spAutoFit/>
          </a:bodyPr>
          <a:lstStyle/>
          <a:p>
            <a:pPr algn="l">
              <a:lnSpc>
                <a:spcPts val="9000"/>
              </a:lnSpc>
            </a:pPr>
            <a:r>
              <a:rPr lang="en-US" sz="6000">
                <a:solidFill>
                  <a:srgbClr val="004AAD"/>
                </a:solidFill>
                <a:latin typeface="Hatton"/>
                <a:ea typeface="Hatton"/>
                <a:cs typeface="Hatton"/>
                <a:sym typeface="Hatton"/>
              </a:rPr>
              <a:t>INTERNSHIP PROGRAM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sp>
      <p:sp>
        <p:nvSpPr>
          <p:cNvPr id="4" name="TextBox 4"/>
          <p:cNvSpPr txBox="1"/>
          <p:nvPr/>
        </p:nvSpPr>
        <p:spPr>
          <a:xfrm>
            <a:off x="1099244" y="386806"/>
            <a:ext cx="16089511" cy="799465"/>
          </a:xfrm>
          <a:prstGeom prst="rect">
            <a:avLst/>
          </a:prstGeom>
        </p:spPr>
        <p:txBody>
          <a:bodyPr lIns="0" tIns="0" rIns="0" bIns="0" rtlCol="0" anchor="t">
            <a:spAutoFit/>
          </a:bodyPr>
          <a:lstStyle/>
          <a:p>
            <a:pPr algn="ctr">
              <a:lnSpc>
                <a:spcPts val="5719"/>
              </a:lnSpc>
              <a:spcBef>
                <a:spcPct val="0"/>
              </a:spcBef>
            </a:pPr>
            <a:r>
              <a:rPr lang="en-US" sz="5199" dirty="0">
                <a:solidFill>
                  <a:srgbClr val="004AAD"/>
                </a:solidFill>
                <a:latin typeface="Hatton"/>
                <a:ea typeface="Hatton"/>
                <a:cs typeface="Hatton"/>
                <a:sym typeface="Hatton"/>
              </a:rPr>
              <a:t>CRITICAL THINKING - WORKSHOPS &amp; COURSES</a:t>
            </a:r>
          </a:p>
        </p:txBody>
      </p:sp>
      <p:sp>
        <p:nvSpPr>
          <p:cNvPr id="5" name="TextBox 5"/>
          <p:cNvSpPr txBox="1"/>
          <p:nvPr/>
        </p:nvSpPr>
        <p:spPr>
          <a:xfrm>
            <a:off x="16463090" y="504775"/>
            <a:ext cx="1167685" cy="603228"/>
          </a:xfrm>
          <a:prstGeom prst="rect">
            <a:avLst/>
          </a:prstGeom>
        </p:spPr>
        <p:txBody>
          <a:bodyPr lIns="0" tIns="0" rIns="0" bIns="0" rtlCol="0" anchor="t">
            <a:spAutoFit/>
          </a:bodyPr>
          <a:lstStyle/>
          <a:p>
            <a:pPr marL="0" lvl="0" indent="0" algn="r">
              <a:lnSpc>
                <a:spcPts val="4399"/>
              </a:lnSpc>
              <a:spcBef>
                <a:spcPct val="0"/>
              </a:spcBef>
            </a:pPr>
            <a:r>
              <a:rPr lang="en-US" sz="3999" b="1">
                <a:solidFill>
                  <a:srgbClr val="004AAD"/>
                </a:solidFill>
                <a:latin typeface="Hatton Bold"/>
                <a:ea typeface="Hatton Bold"/>
                <a:cs typeface="Hatton Bold"/>
                <a:sym typeface="Hatton Bold"/>
              </a:rPr>
              <a:t>08</a:t>
            </a:r>
          </a:p>
        </p:txBody>
      </p:sp>
      <p:graphicFrame>
        <p:nvGraphicFramePr>
          <p:cNvPr id="6" name="Table 5">
            <a:extLst>
              <a:ext uri="{FF2B5EF4-FFF2-40B4-BE49-F238E27FC236}">
                <a16:creationId xmlns:a16="http://schemas.microsoft.com/office/drawing/2014/main" id="{EABC3F00-5497-8DAD-6C55-63EBAB49D32B}"/>
              </a:ext>
            </a:extLst>
          </p:cNvPr>
          <p:cNvGraphicFramePr>
            <a:graphicFrameLocks noGrp="1"/>
          </p:cNvGraphicFramePr>
          <p:nvPr>
            <p:extLst>
              <p:ext uri="{D42A27DB-BD31-4B8C-83A1-F6EECF244321}">
                <p14:modId xmlns:p14="http://schemas.microsoft.com/office/powerpoint/2010/main" val="3620898951"/>
              </p:ext>
            </p:extLst>
          </p:nvPr>
        </p:nvGraphicFramePr>
        <p:xfrm>
          <a:off x="685800" y="1882168"/>
          <a:ext cx="16944973" cy="8138132"/>
        </p:xfrm>
        <a:graphic>
          <a:graphicData uri="http://schemas.openxmlformats.org/drawingml/2006/table">
            <a:tbl>
              <a:tblPr firstRow="1" firstCol="1" bandRow="1">
                <a:tableStyleId>{5C22544A-7EE6-4342-B048-85BDC9FD1C3A}</a:tableStyleId>
              </a:tblPr>
              <a:tblGrid>
                <a:gridCol w="1866559">
                  <a:extLst>
                    <a:ext uri="{9D8B030D-6E8A-4147-A177-3AD203B41FA5}">
                      <a16:colId xmlns:a16="http://schemas.microsoft.com/office/drawing/2014/main" val="4164730742"/>
                    </a:ext>
                  </a:extLst>
                </a:gridCol>
                <a:gridCol w="2513069">
                  <a:extLst>
                    <a:ext uri="{9D8B030D-6E8A-4147-A177-3AD203B41FA5}">
                      <a16:colId xmlns:a16="http://schemas.microsoft.com/office/drawing/2014/main" val="447824500"/>
                    </a:ext>
                  </a:extLst>
                </a:gridCol>
                <a:gridCol w="2513069">
                  <a:extLst>
                    <a:ext uri="{9D8B030D-6E8A-4147-A177-3AD203B41FA5}">
                      <a16:colId xmlns:a16="http://schemas.microsoft.com/office/drawing/2014/main" val="931725574"/>
                    </a:ext>
                  </a:extLst>
                </a:gridCol>
                <a:gridCol w="2513069">
                  <a:extLst>
                    <a:ext uri="{9D8B030D-6E8A-4147-A177-3AD203B41FA5}">
                      <a16:colId xmlns:a16="http://schemas.microsoft.com/office/drawing/2014/main" val="3654077030"/>
                    </a:ext>
                  </a:extLst>
                </a:gridCol>
                <a:gridCol w="2513069">
                  <a:extLst>
                    <a:ext uri="{9D8B030D-6E8A-4147-A177-3AD203B41FA5}">
                      <a16:colId xmlns:a16="http://schemas.microsoft.com/office/drawing/2014/main" val="1612412014"/>
                    </a:ext>
                  </a:extLst>
                </a:gridCol>
                <a:gridCol w="2513069">
                  <a:extLst>
                    <a:ext uri="{9D8B030D-6E8A-4147-A177-3AD203B41FA5}">
                      <a16:colId xmlns:a16="http://schemas.microsoft.com/office/drawing/2014/main" val="2177700558"/>
                    </a:ext>
                  </a:extLst>
                </a:gridCol>
                <a:gridCol w="2513069">
                  <a:extLst>
                    <a:ext uri="{9D8B030D-6E8A-4147-A177-3AD203B41FA5}">
                      <a16:colId xmlns:a16="http://schemas.microsoft.com/office/drawing/2014/main" val="3720422172"/>
                    </a:ext>
                  </a:extLst>
                </a:gridCol>
              </a:tblGrid>
              <a:tr h="988544">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Sr. No.</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Activity Type</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Institution / Organization – Participants</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Duration (Hours)</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No. of Participants</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Period</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Trainers / Facilitators</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1844013040"/>
                  </a:ext>
                </a:extLst>
              </a:tr>
              <a:tr h="1382212">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1</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2-Credit Course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Savitribai Phule Pune University – M.A. Journalism, First Year Students</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30</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35</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Aug 2 to Oct 7, 2024</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Savita Kulkarni,              Dr. Aditya Ponkshe, Dr. Deepak Gupte,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3059913281"/>
                  </a:ext>
                </a:extLst>
              </a:tr>
              <a:tr h="1076026">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2</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2-Credit Course</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D.G.V., Chennai College – Selected B.A. and M.A. Journalism Students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30</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50</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Feb 12 to Mar 30, 2025</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Savita Kulkarni,             Dr. Deepak Gupte,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3442790021"/>
                  </a:ext>
                </a:extLst>
              </a:tr>
              <a:tr h="830664">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3</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2-Credit Course</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Deccan Education Society, Pune – B.A. Psychology, First Year Students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30</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71</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Feb 18, 2025 – Ongoing</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2526322229"/>
                  </a:ext>
                </a:extLst>
              </a:tr>
              <a:tr h="1076026">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4</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Workshop</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IIDL, Rambhau Mhalgi Prabodhini – Postgraduate Students (from 7 states)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18</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26</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Oct 9–10, 2024</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Savita Kulkarni,             Dr. Aditya Ponkshe,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1519204271"/>
                  </a:ext>
                </a:extLst>
              </a:tr>
              <a:tr h="985042">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5</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Workshop</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IIDL, Rambhau Mhalgi Prabodhini – Postgraduate Students (from 7 states)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12</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26</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Feb 3–5, 2025</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Savita Kulkarni,             Dr. Deepak Gupte,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604560463"/>
                  </a:ext>
                </a:extLst>
              </a:tr>
              <a:tr h="894063">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6</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Workshop</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PG Diploma for School Psychology – Pragya Manassanshodhika Students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9</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27</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Mar 24, 25, 28, 2025</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Deepak Gupte,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55473169"/>
                  </a:ext>
                </a:extLst>
              </a:tr>
              <a:tr h="905555">
                <a:tc>
                  <a:txBody>
                    <a:bodyPr/>
                    <a:lstStyle/>
                    <a:p>
                      <a:pPr marL="0" marR="0" algn="ctr">
                        <a:lnSpc>
                          <a:spcPct val="107000"/>
                        </a:lnSpc>
                        <a:spcAft>
                          <a:spcPts val="800"/>
                        </a:spcAft>
                        <a:buNone/>
                      </a:pPr>
                      <a:r>
                        <a:rPr lang="en-IN" sz="1800" kern="100" dirty="0">
                          <a:effectLst/>
                          <a:latin typeface="Times New Roman" panose="02020603050405020304" pitchFamily="18" charset="0"/>
                          <a:cs typeface="Times New Roman" panose="02020603050405020304" pitchFamily="18" charset="0"/>
                        </a:rPr>
                        <a:t>7</a:t>
                      </a:r>
                      <a:endParaRPr lang="en-IN" sz="1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Workshop</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IISER, Pune – Faculty Training for Humanities and Social Sciences Teachers</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3</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a:effectLst/>
                          <a:latin typeface="Times New Roman" panose="02020603050405020304" pitchFamily="18" charset="0"/>
                          <a:cs typeface="Times New Roman" panose="02020603050405020304" pitchFamily="18" charset="0"/>
                        </a:rPr>
                        <a:t>12</a:t>
                      </a:r>
                      <a:endParaRPr lang="en-IN" sz="16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Dec 30, 2024</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tc>
                  <a:txBody>
                    <a:bodyPr/>
                    <a:lstStyle/>
                    <a:p>
                      <a:pPr marL="0" marR="0" algn="ctr">
                        <a:lnSpc>
                          <a:spcPct val="107000"/>
                        </a:lnSpc>
                        <a:spcAft>
                          <a:spcPts val="800"/>
                        </a:spcAft>
                        <a:buNone/>
                      </a:pPr>
                      <a:r>
                        <a:rPr lang="en-IN" sz="1600" kern="100" dirty="0">
                          <a:effectLst/>
                          <a:latin typeface="Times New Roman" panose="02020603050405020304" pitchFamily="18" charset="0"/>
                          <a:cs typeface="Times New Roman" panose="02020603050405020304" pitchFamily="18" charset="0"/>
                        </a:rPr>
                        <a:t>Dr. Savita Kulkarni, Mr. Amol Phalke</a:t>
                      </a:r>
                      <a:endParaRPr lang="en-IN" sz="16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27" marR="4727" marT="4727" marB="4727" anchor="ctr"/>
                </a:tc>
                <a:extLst>
                  <a:ext uri="{0D108BD9-81ED-4DB2-BD59-A6C34878D82A}">
                    <a16:rowId xmlns:a16="http://schemas.microsoft.com/office/drawing/2014/main" val="3261673768"/>
                  </a:ext>
                </a:extLst>
              </a:tr>
            </a:tbl>
          </a:graphicData>
        </a:graphic>
      </p:graphicFrame>
      <p:sp>
        <p:nvSpPr>
          <p:cNvPr id="7" name="Rectangle 1">
            <a:extLst>
              <a:ext uri="{FF2B5EF4-FFF2-40B4-BE49-F238E27FC236}">
                <a16:creationId xmlns:a16="http://schemas.microsoft.com/office/drawing/2014/main" id="{60AC5E71-C760-DE4E-960D-369ED93CD073}"/>
              </a:ext>
            </a:extLst>
          </p:cNvPr>
          <p:cNvSpPr>
            <a:spLocks noChangeArrowheads="1"/>
          </p:cNvSpPr>
          <p:nvPr/>
        </p:nvSpPr>
        <p:spPr bwMode="auto">
          <a:xfrm>
            <a:off x="2530474" y="1600199"/>
            <a:ext cx="28932723" cy="604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IN"/>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1884</Words>
  <Application>Microsoft Office PowerPoint</Application>
  <PresentationFormat>Custom</PresentationFormat>
  <Paragraphs>188</Paragraphs>
  <Slides>15</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Hatton Bold</vt:lpstr>
      <vt:lpstr>Times New Roman</vt:lpstr>
      <vt:lpstr>Century Expanded Bold</vt:lpstr>
      <vt:lpstr>Hatton</vt:lpstr>
      <vt:lpstr>Calibri</vt:lpstr>
      <vt:lpstr>Assistant</vt:lpstr>
      <vt:lpstr>Arial</vt:lpstr>
      <vt:lpstr>Didot LP Display</vt:lpstr>
      <vt:lpstr>Assistant Bold</vt:lpstr>
      <vt:lpstr>Century Expanded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JP SSSC Varshik Vrutta 2024-25</dc:title>
  <dc:creator>Ishant Deshmukh</dc:creator>
  <cp:lastModifiedBy>Ishant Deshmukh</cp:lastModifiedBy>
  <cp:revision>5</cp:revision>
  <dcterms:created xsi:type="dcterms:W3CDTF">2006-08-16T00:00:00Z</dcterms:created>
  <dcterms:modified xsi:type="dcterms:W3CDTF">2025-09-15T15:12:52Z</dcterms:modified>
  <dc:identifier>DAGsSMikmao</dc:identifier>
</cp:coreProperties>
</file>